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Default Extension="wdp" ContentType="image/vnd.ms-photo"/>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59" r:id="rId1"/>
  </p:sldMasterIdLst>
  <p:notesMasterIdLst>
    <p:notesMasterId r:id="rId23"/>
  </p:notesMasterIdLst>
  <p:sldIdLst>
    <p:sldId id="256" r:id="rId2"/>
    <p:sldId id="257" r:id="rId3"/>
    <p:sldId id="267" r:id="rId4"/>
    <p:sldId id="258" r:id="rId5"/>
    <p:sldId id="263" r:id="rId6"/>
    <p:sldId id="264" r:id="rId7"/>
    <p:sldId id="265" r:id="rId8"/>
    <p:sldId id="269" r:id="rId9"/>
    <p:sldId id="266" r:id="rId10"/>
    <p:sldId id="274" r:id="rId11"/>
    <p:sldId id="268" r:id="rId12"/>
    <p:sldId id="259" r:id="rId13"/>
    <p:sldId id="260" r:id="rId14"/>
    <p:sldId id="261" r:id="rId15"/>
    <p:sldId id="262" r:id="rId16"/>
    <p:sldId id="270" r:id="rId17"/>
    <p:sldId id="271" r:id="rId18"/>
    <p:sldId id="276" r:id="rId19"/>
    <p:sldId id="275" r:id="rId20"/>
    <p:sldId id="272" r:id="rId21"/>
    <p:sldId id="273" r:id="rId22"/>
  </p:sldIdLst>
  <p:sldSz cx="15119350" cy="10691813"/>
  <p:notesSz cx="6858000" cy="9144000"/>
  <p:embeddedFontLst>
    <p:embeddedFont>
      <p:font typeface="Calibri"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3626" autoAdjust="0"/>
    <p:restoredTop sz="95958" autoAdjust="0"/>
  </p:normalViewPr>
  <p:slideViewPr>
    <p:cSldViewPr snapToGrid="0">
      <p:cViewPr varScale="1">
        <p:scale>
          <a:sx n="59" d="100"/>
          <a:sy n="59" d="100"/>
        </p:scale>
        <p:origin x="-90" y="-966"/>
      </p:cViewPr>
      <p:guideLst>
        <p:guide orient="horz" pos="3368"/>
        <p:guide pos="4762"/>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theme" Target="theme/theme1.xml"/></Relationships>
</file>

<file path=ppt/media/hdphoto1.wdp>
</file>

<file path=ppt/media/hdphoto2.wdp>
</file>

<file path=ppt/media/hdphoto3.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16b4128d45_0_14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16b4128d4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16b4128d45_0_13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16b4128d45_0_1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6b4128d4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16b4128d45_0_2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16b4128d4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6b4128d45_0_53: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6b4128d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TLE 1: 0-6m</a:t>
            </a:r>
          </a:p>
          <a:p>
            <a:pPr marL="0" lvl="0" indent="0" algn="l" rtl="0">
              <a:spcBef>
                <a:spcPts val="0"/>
              </a:spcBef>
              <a:spcAft>
                <a:spcPts val="0"/>
              </a:spcAft>
              <a:buNone/>
            </a:pPr>
            <a:r>
              <a:rPr lang="nb-NO" dirty="0"/>
              <a:t>TLE 2:7-15m</a:t>
            </a:r>
          </a:p>
          <a:p>
            <a:pPr marL="0" lvl="0" indent="0" algn="l" rtl="0">
              <a:spcBef>
                <a:spcPts val="0"/>
              </a:spcBef>
              <a:spcAft>
                <a:spcPts val="0"/>
              </a:spcAft>
              <a:buNone/>
            </a:pPr>
            <a:r>
              <a:rPr lang="nb-NO" dirty="0"/>
              <a:t>TLE 3:16-30m</a:t>
            </a:r>
          </a:p>
          <a:p>
            <a:pPr marL="0" lvl="0" indent="0" algn="l" rtl="0">
              <a:spcBef>
                <a:spcPts val="0"/>
              </a:spcBef>
              <a:spcAft>
                <a:spcPts val="0"/>
              </a:spcAft>
              <a:buNone/>
            </a:pPr>
            <a:r>
              <a:rPr lang="nb-NO" dirty="0"/>
              <a:t>TLE 4:31-91m</a:t>
            </a:r>
          </a:p>
          <a:p>
            <a:pPr marL="0" lvl="0" indent="0" algn="l" rtl="0">
              <a:spcBef>
                <a:spcPts val="0"/>
              </a:spcBef>
              <a:spcAft>
                <a:spcPts val="0"/>
              </a:spcAft>
              <a:buNone/>
            </a:pPr>
            <a:r>
              <a:rPr lang="nb-NO" dirty="0"/>
              <a:t>TLE 5:92-305</a:t>
            </a:r>
          </a:p>
          <a:p>
            <a:pPr marL="0" lvl="0" indent="0" algn="l" rtl="0">
              <a:spcBef>
                <a:spcPts val="0"/>
              </a:spcBef>
              <a:spcAft>
                <a:spcPts val="0"/>
              </a:spcAft>
              <a:buNone/>
            </a:pPr>
            <a:r>
              <a:rPr lang="nb-NO" dirty="0"/>
              <a:t>TLE 6: &gt;305m</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Warhead</a:t>
            </a:r>
            <a:r>
              <a:rPr lang="nb-NO" dirty="0"/>
              <a:t>: 500Ibs,</a:t>
            </a:r>
            <a:r>
              <a:rPr lang="nb-NO" baseline="0" dirty="0"/>
              <a:t> 1000Ibs, 2000Ibs</a:t>
            </a:r>
          </a:p>
          <a:p>
            <a:pPr marL="0" lvl="0" indent="0" algn="l" rtl="0">
              <a:spcBef>
                <a:spcPts val="0"/>
              </a:spcBef>
              <a:spcAft>
                <a:spcPts val="0"/>
              </a:spcAft>
              <a:buNone/>
            </a:pPr>
            <a:endParaRPr lang="nb-NO" baseline="0" dirty="0"/>
          </a:p>
          <a:p>
            <a:pPr marL="0" lvl="0" indent="0" algn="l" rtl="0">
              <a:spcBef>
                <a:spcPts val="0"/>
              </a:spcBef>
              <a:spcAft>
                <a:spcPts val="0"/>
              </a:spcAft>
              <a:buNone/>
            </a:pPr>
            <a:r>
              <a:rPr lang="nb-NO" baseline="0" dirty="0" err="1"/>
              <a:t>Guidance</a:t>
            </a:r>
            <a:r>
              <a:rPr lang="nb-NO" baseline="0" dirty="0"/>
              <a:t>: N/A, </a:t>
            </a:r>
            <a:r>
              <a:rPr lang="nb-NO" baseline="0" dirty="0" err="1"/>
              <a:t>Laserguided</a:t>
            </a:r>
            <a:r>
              <a:rPr lang="nb-NO" baseline="0" dirty="0"/>
              <a:t>, INS/GPS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CDE</a:t>
            </a:r>
            <a:r>
              <a:rPr lang="nb-NO" baseline="0" dirty="0"/>
              <a:t> 1: No </a:t>
            </a:r>
            <a:r>
              <a:rPr lang="nb-NO" baseline="0" dirty="0" err="1"/>
              <a:t>restriction</a:t>
            </a:r>
            <a:endParaRPr lang="nb-NO" baseline="0" dirty="0"/>
          </a:p>
          <a:p>
            <a:pPr marL="0" lvl="0" indent="0" algn="l" rtl="0">
              <a:spcBef>
                <a:spcPts val="0"/>
              </a:spcBef>
              <a:spcAft>
                <a:spcPts val="0"/>
              </a:spcAft>
              <a:buNone/>
            </a:pPr>
            <a:r>
              <a:rPr lang="nb-NO" baseline="0" dirty="0"/>
              <a:t>CDE 2: </a:t>
            </a:r>
            <a:r>
              <a:rPr lang="nb-NO" baseline="0" dirty="0" err="1"/>
              <a:t>Unitary</a:t>
            </a:r>
            <a:r>
              <a:rPr lang="nb-NO" baseline="0" dirty="0"/>
              <a:t> </a:t>
            </a:r>
            <a:r>
              <a:rPr lang="nb-NO" baseline="0" dirty="0" err="1"/>
              <a:t>warhead</a:t>
            </a:r>
            <a:r>
              <a:rPr lang="nb-NO" baseline="0" dirty="0"/>
              <a:t> </a:t>
            </a:r>
            <a:r>
              <a:rPr lang="nb-NO" baseline="0" dirty="0" err="1"/>
              <a:t>only</a:t>
            </a:r>
            <a:r>
              <a:rPr lang="nb-NO" baseline="0" dirty="0"/>
              <a:t> (</a:t>
            </a:r>
            <a:r>
              <a:rPr lang="nb-NO" baseline="0" dirty="0" err="1"/>
              <a:t>no</a:t>
            </a:r>
            <a:r>
              <a:rPr lang="nb-NO" baseline="0" dirty="0"/>
              <a:t> </a:t>
            </a:r>
            <a:r>
              <a:rPr lang="nb-NO" baseline="0" dirty="0" err="1"/>
              <a:t>cluster</a:t>
            </a:r>
            <a:r>
              <a:rPr lang="nb-NO" baseline="0" dirty="0"/>
              <a:t> </a:t>
            </a:r>
            <a:r>
              <a:rPr lang="nb-NO" baseline="0" dirty="0" err="1"/>
              <a:t>munition</a:t>
            </a:r>
            <a:r>
              <a:rPr lang="nb-NO" baseline="0" dirty="0"/>
              <a:t>), and FAH </a:t>
            </a:r>
            <a:r>
              <a:rPr lang="nb-NO" baseline="0" dirty="0" err="1"/>
              <a:t>restrictions</a:t>
            </a:r>
            <a:r>
              <a:rPr lang="nb-NO" baseline="0" dirty="0"/>
              <a:t> to </a:t>
            </a:r>
            <a:r>
              <a:rPr lang="nb-NO" baseline="0" dirty="0" err="1"/>
              <a:t>minimize</a:t>
            </a:r>
            <a:r>
              <a:rPr lang="nb-NO" baseline="0" dirty="0"/>
              <a:t> </a:t>
            </a:r>
            <a:r>
              <a:rPr lang="nb-NO" baseline="0" dirty="0" err="1"/>
              <a:t>collateral</a:t>
            </a:r>
            <a:r>
              <a:rPr lang="nb-NO" baseline="0" dirty="0"/>
              <a:t> </a:t>
            </a:r>
            <a:r>
              <a:rPr lang="nb-NO" baseline="0" dirty="0" err="1"/>
              <a:t>damage</a:t>
            </a:r>
            <a:endParaRPr lang="nb-NO" baseline="0" dirty="0"/>
          </a:p>
          <a:p>
            <a:pPr marL="0" lvl="0" indent="0" algn="l" rtl="0">
              <a:spcBef>
                <a:spcPts val="0"/>
              </a:spcBef>
              <a:spcAft>
                <a:spcPts val="0"/>
              </a:spcAft>
              <a:buNone/>
            </a:pPr>
            <a:r>
              <a:rPr lang="nb-NO" baseline="0" dirty="0"/>
              <a:t>CDE 3: PGM, </a:t>
            </a:r>
            <a:r>
              <a:rPr lang="nb-NO" baseline="0" dirty="0" err="1"/>
              <a:t>unitary</a:t>
            </a:r>
            <a:endParaRPr lang="nb-NO" baseline="0" dirty="0"/>
          </a:p>
          <a:p>
            <a:pPr marL="0" lvl="0" indent="0" algn="l" rtl="0">
              <a:spcBef>
                <a:spcPts val="0"/>
              </a:spcBef>
              <a:spcAft>
                <a:spcPts val="0"/>
              </a:spcAft>
              <a:buNone/>
            </a:pPr>
            <a:r>
              <a:rPr lang="nb-NO" baseline="0" dirty="0"/>
              <a:t>CDE 4: </a:t>
            </a:r>
            <a:r>
              <a:rPr lang="nb-NO" baseline="0" dirty="0" err="1"/>
              <a:t>Weaponeering</a:t>
            </a:r>
            <a:r>
              <a:rPr lang="nb-NO" baseline="0" dirty="0"/>
              <a:t> (</a:t>
            </a:r>
            <a:r>
              <a:rPr lang="nb-NO" baseline="0" dirty="0" err="1"/>
              <a:t>Fuze</a:t>
            </a:r>
            <a:r>
              <a:rPr lang="nb-NO" baseline="0" dirty="0"/>
              <a:t> setting, FAH, smallest </a:t>
            </a:r>
            <a:r>
              <a:rPr lang="nb-NO" baseline="0" dirty="0" err="1"/>
              <a:t>possible</a:t>
            </a:r>
            <a:r>
              <a:rPr lang="nb-NO" baseline="0" dirty="0"/>
              <a:t> bomb)</a:t>
            </a:r>
          </a:p>
          <a:p>
            <a:pPr marL="0" lvl="0" indent="0" algn="l" rtl="0">
              <a:spcBef>
                <a:spcPts val="0"/>
              </a:spcBef>
              <a:spcAft>
                <a:spcPts val="0"/>
              </a:spcAft>
              <a:buNone/>
            </a:pPr>
            <a:r>
              <a:rPr lang="nb-NO" baseline="0" dirty="0"/>
              <a:t>CDE 5: CJTF-HQ </a:t>
            </a:r>
            <a:r>
              <a:rPr lang="nb-NO" baseline="0" dirty="0" err="1"/>
              <a:t>approval</a:t>
            </a:r>
            <a:r>
              <a:rPr lang="nb-NO" baseline="0" dirty="0"/>
              <a:t> </a:t>
            </a:r>
            <a:r>
              <a:rPr lang="nb-NO" baseline="0" dirty="0" err="1"/>
              <a:t>needed</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nb-NO" dirty="0"/>
              <a:t>Location </a:t>
            </a:r>
            <a:r>
              <a:rPr lang="nb-NO" dirty="0" err="1"/>
              <a:t>Example</a:t>
            </a:r>
            <a:r>
              <a:rPr lang="nb-NO" dirty="0"/>
              <a:t>: </a:t>
            </a:r>
            <a:r>
              <a:rPr lang="en-US" dirty="0"/>
              <a:t>247˚/ 680ft</a:t>
            </a:r>
            <a:r>
              <a:rPr lang="en-US" baseline="0" dirty="0"/>
              <a:t> from DPI D</a:t>
            </a:r>
            <a:endParaRPr lang="en-US" dirty="0"/>
          </a:p>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hyperlink" Target="http://132virtualwing.org/" TargetMode="Externa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3.wdp"/></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3.wdp"/></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a:p>
          <a:p>
            <a:pPr marL="0" lvl="0" indent="0" algn="ctr" rtl="0">
              <a:spcBef>
                <a:spcPts val="0"/>
              </a:spcBef>
              <a:spcAft>
                <a:spcPts val="0"/>
              </a:spcAft>
              <a:buNone/>
            </a:pPr>
            <a:endParaRPr sz="4000"/>
          </a:p>
          <a:p>
            <a:pPr marL="0" lvl="0" indent="0" algn="ctr" rtl="0">
              <a:spcBef>
                <a:spcPts val="0"/>
              </a:spcBef>
              <a:spcAft>
                <a:spcPts val="0"/>
              </a:spcAft>
              <a:buNone/>
            </a:pPr>
            <a:r>
              <a:rPr lang="hu-HU" sz="4000"/>
              <a:t>SRNTGT050</a:t>
            </a:r>
            <a:br>
              <a:rPr lang="hu-HU" sz="4000"/>
            </a:br>
            <a:endParaRPr lang="hu-HU" sz="4000"/>
          </a:p>
          <a:p>
            <a:pPr marL="0" lvl="0" indent="0" algn="ctr" rtl="0">
              <a:spcBef>
                <a:spcPts val="0"/>
              </a:spcBef>
              <a:spcAft>
                <a:spcPts val="0"/>
              </a:spcAft>
              <a:buNone/>
            </a:pPr>
            <a:r>
              <a:rPr lang="hu-HU" sz="4000"/>
              <a:t>Murmansk Oil&amp; Fuel Storage</a:t>
            </a:r>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a:p>
            <a:pPr marL="0" lvl="0" indent="0" algn="ctr" rtl="0">
              <a:spcBef>
                <a:spcPts val="0"/>
              </a:spcBef>
              <a:spcAft>
                <a:spcPts val="0"/>
              </a:spcAft>
              <a:buNone/>
            </a:pPr>
            <a:r>
              <a:rPr lang="fr" b="1" dirty="0">
                <a:solidFill>
                  <a:srgbClr val="FF0000"/>
                </a:solidFill>
              </a:rPr>
              <a:t> REL TO CJTF-23</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pic>
        <p:nvPicPr>
          <p:cNvPr id="6" name="Picture 1" descr="D:\GIT PROJECTS\OPAT-background\Virtual Intelligence Service only logo.PNG"/>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BAKCUP SLIDES AFTER THIS</a:t>
            </a: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graphicFrame>
        <p:nvGraphicFramePr>
          <p:cNvPr id="244" name="Google Shape;244;p25"/>
          <p:cNvGraphicFramePr/>
          <p:nvPr/>
        </p:nvGraphicFramePr>
        <p:xfrm>
          <a:off x="0" y="0"/>
          <a:ext cx="15120000" cy="10755900"/>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28550">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[INSTALLATION NAME, </a:t>
                      </a:r>
                      <a:r>
                        <a:rPr lang="hu-HU" sz="2000" b="1"/>
                        <a:t>SRN</a:t>
                      </a:r>
                      <a:r>
                        <a:rPr lang="fr" sz="2000" b="1"/>
                        <a:t>]</a:t>
                      </a:r>
                      <a:endParaRPr sz="2000" b="1"/>
                    </a:p>
                    <a:p>
                      <a:pPr marL="0" lvl="0" indent="0" algn="l" rtl="0">
                        <a:spcBef>
                          <a:spcPts val="0"/>
                        </a:spcBef>
                        <a:spcAft>
                          <a:spcPts val="0"/>
                        </a:spcAft>
                        <a:buNone/>
                      </a:pPr>
                      <a:r>
                        <a:rPr lang="fr" sz="2000" b="1"/>
                        <a:t>INSTALLATION OUTLINE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14600">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a:t>
                      </a:r>
                      <a:r>
                        <a:rPr lang="hu-HU" sz="1500" b="1">
                          <a:solidFill>
                            <a:schemeClr val="dk1"/>
                          </a:solidFill>
                        </a:rPr>
                        <a:t>CATCODE: 7</a:t>
                      </a:r>
                      <a:r>
                        <a:rPr lang="fr" sz="1500" b="1">
                          <a:solidFill>
                            <a:schemeClr val="dk1"/>
                          </a:solidFill>
                        </a:rPr>
                        <a:t>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848850">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245" name="Google Shape;245;p25"/>
          <p:cNvGrpSpPr/>
          <p:nvPr/>
        </p:nvGrpSpPr>
        <p:grpSpPr>
          <a:xfrm>
            <a:off x="13999925" y="2400964"/>
            <a:ext cx="519600" cy="1236436"/>
            <a:chOff x="4246325" y="4458364"/>
            <a:chExt cx="519600" cy="1236436"/>
          </a:xfrm>
        </p:grpSpPr>
        <p:cxnSp>
          <p:nvCxnSpPr>
            <p:cNvPr id="246" name="Google Shape;246;p25"/>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247" name="Google Shape;247;p25"/>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sp>
        <p:nvSpPr>
          <p:cNvPr id="248" name="Google Shape;248;p25"/>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sp>
      <p:sp>
        <p:nvSpPr>
          <p:cNvPr id="249" name="Google Shape;249;p25"/>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50" name="Google Shape;250;p2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251" name="Google Shape;251;p25">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86"/>
        <p:cNvGrpSpPr/>
        <p:nvPr/>
      </p:nvGrpSpPr>
      <p:grpSpPr>
        <a:xfrm>
          <a:off x="0" y="0"/>
          <a:ext cx="0" cy="0"/>
          <a:chOff x="0" y="0"/>
          <a:chExt cx="0" cy="0"/>
        </a:xfrm>
      </p:grpSpPr>
      <p:graphicFrame>
        <p:nvGraphicFramePr>
          <p:cNvPr id="87" name="Google Shape;87;p16"/>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a:t>
                      </a:r>
                      <a:r>
                        <a:rPr lang="hu-HU" sz="2000" b="1"/>
                        <a:t>SRNTGT050 - Murmansk Oil&amp; Fuel Storage</a:t>
                      </a:r>
                      <a:r>
                        <a:rPr lang="fr" sz="2000" b="1"/>
                        <a:t>, </a:t>
                      </a:r>
                      <a:r>
                        <a:rPr lang="hu-HU" sz="2000" b="1"/>
                        <a:t>SRN</a:t>
                      </a:r>
                      <a:r>
                        <a:rPr lang="fr" sz="2000" b="1"/>
                        <a:t>]</a:t>
                      </a:r>
                      <a:endParaRPr sz="2000" b="1"/>
                    </a:p>
                    <a:p>
                      <a:pPr marL="0" lvl="0" indent="0" algn="l" rtl="0">
                        <a:spcBef>
                          <a:spcPts val="0"/>
                        </a:spcBef>
                        <a:spcAft>
                          <a:spcPts val="0"/>
                        </a:spcAft>
                        <a:buNone/>
                      </a:pPr>
                      <a:r>
                        <a:rPr lang="fr" sz="2000" b="1"/>
                        <a:t>COLLOCATED FACILITY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a:t>
                      </a:r>
                      <a:r>
                        <a:rPr lang="hu-HU" sz="1500" b="1">
                          <a:solidFill>
                            <a:schemeClr val="dk1"/>
                          </a:solidFill>
                        </a:rPr>
                        <a:t>CATCODE: 7</a:t>
                      </a:r>
                      <a:r>
                        <a:rPr lang="fr" sz="1500" b="1">
                          <a:solidFill>
                            <a:schemeClr val="dk1"/>
                          </a:solidFill>
                        </a:rPr>
                        <a:t>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88" name="Google Shape;88;p16"/>
          <p:cNvGrpSpPr/>
          <p:nvPr/>
        </p:nvGrpSpPr>
        <p:grpSpPr>
          <a:xfrm>
            <a:off x="13999925" y="2400964"/>
            <a:ext cx="519600" cy="1236436"/>
            <a:chOff x="4246325" y="4458364"/>
            <a:chExt cx="519600" cy="1236436"/>
          </a:xfrm>
        </p:grpSpPr>
        <p:cxnSp>
          <p:nvCxnSpPr>
            <p:cNvPr id="89" name="Google Shape;89;p16"/>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90" name="Google Shape;90;p16"/>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grpSp>
        <p:nvGrpSpPr>
          <p:cNvPr id="91" name="Google Shape;91;p16"/>
          <p:cNvGrpSpPr/>
          <p:nvPr/>
        </p:nvGrpSpPr>
        <p:grpSpPr>
          <a:xfrm>
            <a:off x="2731650" y="3637400"/>
            <a:ext cx="3315750" cy="2171100"/>
            <a:chOff x="3452100" y="4683025"/>
            <a:chExt cx="3315750" cy="2171100"/>
          </a:xfrm>
        </p:grpSpPr>
        <p:sp>
          <p:nvSpPr>
            <p:cNvPr id="92" name="Google Shape;92;p16"/>
            <p:cNvSpPr txBox="1"/>
            <p:nvPr/>
          </p:nvSpPr>
          <p:spPr>
            <a:xfrm>
              <a:off x="3452100" y="46830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hu-HU" b="1">
                  <a:solidFill>
                    <a:schemeClr val="dk1"/>
                  </a:solidFill>
                </a:rPr>
                <a:t>SRNTGT050 - Murmansk Oil&amp; Fuel Storage</a:t>
              </a:r>
              <a:endParaRPr b="1">
                <a:solidFill>
                  <a:schemeClr val="dk1"/>
                </a:solidFill>
              </a:endParaRPr>
            </a:p>
            <a:p>
              <a:pPr marL="0" lvl="0" indent="0" algn="l" rtl="0">
                <a:spcBef>
                  <a:spcPts val="0"/>
                </a:spcBef>
                <a:spcAft>
                  <a:spcPts val="0"/>
                </a:spcAft>
                <a:buNone/>
              </a:pPr>
              <a:r>
                <a:rPr lang="fr" b="1">
                  <a:solidFill>
                    <a:schemeClr val="dk1"/>
                  </a:solidFill>
                </a:rPr>
                <a:t>XXXXCDXXXX/CDX01</a:t>
              </a:r>
              <a:endParaRPr b="1">
                <a:solidFill>
                  <a:schemeClr val="dk1"/>
                </a:solidFill>
              </a:endParaRPr>
            </a:p>
          </p:txBody>
        </p:sp>
        <p:cxnSp>
          <p:nvCxnSpPr>
            <p:cNvPr id="93" name="Google Shape;93;p16"/>
            <p:cNvCxnSpPr>
              <a:stCxn id="92" idx="2"/>
            </p:cNvCxnSpPr>
            <p:nvPr/>
          </p:nvCxnSpPr>
          <p:spPr>
            <a:xfrm>
              <a:off x="4515450" y="5185225"/>
              <a:ext cx="2252400" cy="1668900"/>
            </a:xfrm>
            <a:prstGeom prst="straightConnector1">
              <a:avLst/>
            </a:prstGeom>
            <a:noFill/>
            <a:ln w="19050" cap="flat" cmpd="sng">
              <a:solidFill>
                <a:srgbClr val="000000"/>
              </a:solidFill>
              <a:prstDash val="solid"/>
              <a:round/>
              <a:headEnd type="none" w="med" len="med"/>
              <a:tailEnd type="none" w="med" len="med"/>
            </a:ln>
          </p:spPr>
        </p:cxnSp>
      </p:grpSp>
      <p:sp>
        <p:nvSpPr>
          <p:cNvPr id="94" name="Google Shape;94;p16"/>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sp>
      <p:sp>
        <p:nvSpPr>
          <p:cNvPr id="95" name="Google Shape;95;p16"/>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96" name="Google Shape;96;p1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97" name="Google Shape;97;p16">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graphicFrame>
        <p:nvGraphicFramePr>
          <p:cNvPr id="102" name="Google Shape;102;p17"/>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a:t>
                      </a:r>
                      <a:r>
                        <a:rPr lang="hu-HU" sz="2000" b="1"/>
                        <a:t>SRNTGT050 - Murmansk Oil&amp; Fuel Storage</a:t>
                      </a:r>
                      <a:r>
                        <a:rPr lang="fr" sz="2000" b="1"/>
                        <a:t>, </a:t>
                      </a:r>
                      <a:r>
                        <a:rPr lang="hu-HU" sz="2000" b="1"/>
                        <a:t>SRN</a:t>
                      </a:r>
                      <a:r>
                        <a:rPr lang="fr" sz="2000" b="1"/>
                        <a:t>]</a:t>
                      </a:r>
                      <a:endParaRPr sz="2000" b="1"/>
                    </a:p>
                    <a:p>
                      <a:pPr marL="0" lvl="0" indent="0" algn="l" rtl="0">
                        <a:spcBef>
                          <a:spcPts val="0"/>
                        </a:spcBef>
                        <a:spcAft>
                          <a:spcPts val="0"/>
                        </a:spcAft>
                        <a:buNone/>
                      </a:pPr>
                      <a:r>
                        <a:rPr lang="fr" sz="2000" b="1"/>
                        <a:t>CRITICAL ELEMENT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a:solidFill>
                            <a:schemeClr val="dk1"/>
                          </a:solidFill>
                        </a:rPr>
                        <a:t>BE: [XXXXXXX]  </a:t>
                      </a:r>
                      <a:r>
                        <a:rPr lang="hu-HU" sz="1500" b="1">
                          <a:solidFill>
                            <a:schemeClr val="dk1"/>
                          </a:solidFill>
                        </a:rPr>
                        <a:t>CATCODE: 7</a:t>
                      </a:r>
                      <a:r>
                        <a:rPr lang="fr" sz="1500" b="1">
                          <a:solidFill>
                            <a:schemeClr val="dk1"/>
                          </a:solidFill>
                        </a:rPr>
                        <a:t>X</a:t>
                      </a:r>
                      <a:endParaRPr sz="1500" b="1">
                        <a:solidFill>
                          <a:schemeClr val="dk1"/>
                        </a:solidFill>
                      </a:endParaRPr>
                    </a:p>
                    <a:p>
                      <a:pPr marL="0" lvl="0" indent="0" algn="l" rtl="0">
                        <a:spcBef>
                          <a:spcPts val="0"/>
                        </a:spcBef>
                        <a:spcAft>
                          <a:spcPts val="0"/>
                        </a:spcAft>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03" name="Google Shape;103;p17"/>
          <p:cNvGrpSpPr/>
          <p:nvPr/>
        </p:nvGrpSpPr>
        <p:grpSpPr>
          <a:xfrm>
            <a:off x="5433300" y="3550225"/>
            <a:ext cx="3186600" cy="2358900"/>
            <a:chOff x="3452100" y="4159825"/>
            <a:chExt cx="3186600" cy="2358900"/>
          </a:xfrm>
        </p:grpSpPr>
        <p:sp>
          <p:nvSpPr>
            <p:cNvPr id="104" name="Google Shape;104;p17"/>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05" name="Google Shape;105;p17"/>
            <p:cNvCxnSpPr>
              <a:stCxn id="104"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grpSp>
        <p:nvGrpSpPr>
          <p:cNvPr id="106" name="Google Shape;106;p17"/>
          <p:cNvGrpSpPr/>
          <p:nvPr/>
        </p:nvGrpSpPr>
        <p:grpSpPr>
          <a:xfrm>
            <a:off x="13999925" y="2400964"/>
            <a:ext cx="519600" cy="1236436"/>
            <a:chOff x="4246325" y="4458364"/>
            <a:chExt cx="519600" cy="1236436"/>
          </a:xfrm>
        </p:grpSpPr>
        <p:cxnSp>
          <p:nvCxnSpPr>
            <p:cNvPr id="107" name="Google Shape;107;p17"/>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108" name="Google Shape;108;p17"/>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grpSp>
        <p:nvGrpSpPr>
          <p:cNvPr id="109" name="Google Shape;109;p17"/>
          <p:cNvGrpSpPr/>
          <p:nvPr/>
        </p:nvGrpSpPr>
        <p:grpSpPr>
          <a:xfrm>
            <a:off x="1959275" y="7481450"/>
            <a:ext cx="4573200" cy="1025400"/>
            <a:chOff x="1959275" y="7481450"/>
            <a:chExt cx="4573200" cy="1025400"/>
          </a:xfrm>
        </p:grpSpPr>
        <p:sp>
          <p:nvSpPr>
            <p:cNvPr id="110" name="Google Shape;110;p17"/>
            <p:cNvSpPr txBox="1"/>
            <p:nvPr/>
          </p:nvSpPr>
          <p:spPr>
            <a:xfrm>
              <a:off x="1959275" y="7481450"/>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CE2</a:t>
              </a:r>
              <a:endParaRPr b="1">
                <a:solidFill>
                  <a:schemeClr val="dk1"/>
                </a:solidFill>
              </a:endParaRPr>
            </a:p>
            <a:p>
              <a:pPr marL="0" lvl="0" indent="0" algn="l" rtl="0">
                <a:spcBef>
                  <a:spcPts val="0"/>
                </a:spcBef>
                <a:spcAft>
                  <a:spcPts val="0"/>
                </a:spcAft>
                <a:buNone/>
              </a:pPr>
              <a:r>
                <a:rPr lang="fr" b="1">
                  <a:solidFill>
                    <a:schemeClr val="dk1"/>
                  </a:solidFill>
                </a:rPr>
                <a:t>SUPPORT BLDG 02</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11" name="Google Shape;111;p17"/>
            <p:cNvCxnSpPr>
              <a:stCxn id="110" idx="3"/>
            </p:cNvCxnSpPr>
            <p:nvPr/>
          </p:nvCxnSpPr>
          <p:spPr>
            <a:xfrm rot="10800000" flipH="1">
              <a:off x="5145875" y="7713650"/>
              <a:ext cx="1386600" cy="280500"/>
            </a:xfrm>
            <a:prstGeom prst="straightConnector1">
              <a:avLst/>
            </a:prstGeom>
            <a:noFill/>
            <a:ln w="19050" cap="flat" cmpd="sng">
              <a:solidFill>
                <a:srgbClr val="000000"/>
              </a:solidFill>
              <a:prstDash val="solid"/>
              <a:round/>
              <a:headEnd type="none" w="med" len="med"/>
              <a:tailEnd type="none" w="med" len="med"/>
            </a:ln>
          </p:spPr>
        </p:cxnSp>
      </p:grpSp>
      <p:sp>
        <p:nvSpPr>
          <p:cNvPr id="112" name="Google Shape;112;p17"/>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sp>
      <p:sp>
        <p:nvSpPr>
          <p:cNvPr id="113" name="Google Shape;113;p17"/>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14" name="Google Shape;114;p17"/>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15" name="Google Shape;115;p1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19"/>
        <p:cNvGrpSpPr/>
        <p:nvPr/>
      </p:nvGrpSpPr>
      <p:grpSpPr>
        <a:xfrm>
          <a:off x="0" y="0"/>
          <a:ext cx="0" cy="0"/>
          <a:chOff x="0" y="0"/>
          <a:chExt cx="0" cy="0"/>
        </a:xfrm>
      </p:grpSpPr>
      <p:graphicFrame>
        <p:nvGraphicFramePr>
          <p:cNvPr id="120" name="Google Shape;120;p18"/>
          <p:cNvGraphicFramePr/>
          <p:nvPr/>
        </p:nvGraphicFramePr>
        <p:xfrm>
          <a:off x="0" y="0"/>
          <a:ext cx="15120000" cy="10728408"/>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1060655">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a:t>
                      </a:r>
                      <a:r>
                        <a:rPr lang="hu-HU" sz="2000" b="1"/>
                        <a:t>SRNTGT050 - Murmansk Oil&amp; Fuel Storage</a:t>
                      </a:r>
                      <a:r>
                        <a:rPr lang="fr" sz="2000" b="1"/>
                        <a:t>, </a:t>
                      </a:r>
                      <a:r>
                        <a:rPr lang="hu-HU" sz="2000" b="1"/>
                        <a:t>SRN</a:t>
                      </a:r>
                      <a:r>
                        <a:rPr lang="fr" sz="2000" b="1"/>
                        <a:t>]</a:t>
                      </a:r>
                      <a:endParaRPr sz="2000" b="1"/>
                    </a:p>
                    <a:p>
                      <a:pPr marL="0" lvl="0" indent="0" algn="l" rtl="0">
                        <a:spcBef>
                          <a:spcPts val="0"/>
                        </a:spcBef>
                        <a:spcAft>
                          <a:spcPts val="0"/>
                        </a:spcAft>
                        <a:buNone/>
                      </a:pPr>
                      <a:r>
                        <a:rPr lang="fr" sz="2000" b="1"/>
                        <a:t>CRITICAL ELEMENT GRAPHIC [X]</a:t>
                      </a:r>
                      <a:endParaRPr sz="2000" b="1"/>
                    </a:p>
                    <a:p>
                      <a:pPr marL="0" lvl="0" indent="0" algn="l" rtl="0">
                        <a:spcBef>
                          <a:spcPts val="0"/>
                        </a:spcBef>
                        <a:spcAft>
                          <a:spcPts val="0"/>
                        </a:spcAft>
                        <a:buNone/>
                      </a:pPr>
                      <a:r>
                        <a:rPr lang="fr" sz="2000" b="1"/>
                        <a:t>SPLIT REFERENCE 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077427">
                <a:tc vMerge="1">
                  <a:txBody>
                    <a:bodyPr/>
                    <a:lstStyle/>
                    <a:p>
                      <a:endParaRPr lang="nb-NO"/>
                    </a:p>
                  </a:txBody>
                  <a:tcPr/>
                </a:tc>
                <a:tc>
                  <a:txBody>
                    <a:bodyPr/>
                    <a:lstStyle/>
                    <a:p>
                      <a:pPr marL="0" lvl="0" indent="0" algn="l" rtl="0">
                        <a:spcBef>
                          <a:spcPts val="0"/>
                        </a:spcBef>
                        <a:spcAft>
                          <a:spcPts val="0"/>
                        </a:spcAft>
                        <a:buNone/>
                      </a:pPr>
                      <a:r>
                        <a:rPr lang="fr" sz="1500" b="1">
                          <a:solidFill>
                            <a:schemeClr val="dk1"/>
                          </a:solidFill>
                        </a:rPr>
                        <a:t>BE: [XXXXXXX]  </a:t>
                      </a:r>
                      <a:r>
                        <a:rPr lang="hu-HU" sz="1500" b="1">
                          <a:solidFill>
                            <a:schemeClr val="dk1"/>
                          </a:solidFill>
                        </a:rPr>
                        <a:t>CATCODE: 7</a:t>
                      </a:r>
                      <a:r>
                        <a:rPr lang="fr" sz="1500" b="1">
                          <a:solidFill>
                            <a:schemeClr val="dk1"/>
                          </a:solidFill>
                        </a:rPr>
                        <a:t>X</a:t>
                      </a:r>
                      <a:endParaRPr sz="1500" b="1">
                        <a:solidFill>
                          <a:schemeClr val="dk1"/>
                        </a:solidFill>
                      </a:endParaRPr>
                    </a:p>
                    <a:p>
                      <a:pPr marL="0" lvl="0" indent="0" algn="l" rtl="0">
                        <a:spcBef>
                          <a:spcPts val="0"/>
                        </a:spcBef>
                        <a:spcAft>
                          <a:spcPts val="0"/>
                        </a:spcAft>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553731">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21" name="Google Shape;121;p18"/>
          <p:cNvGrpSpPr/>
          <p:nvPr/>
        </p:nvGrpSpPr>
        <p:grpSpPr>
          <a:xfrm>
            <a:off x="13999925" y="2400964"/>
            <a:ext cx="519600" cy="1236436"/>
            <a:chOff x="4246325" y="4458364"/>
            <a:chExt cx="519600" cy="1236436"/>
          </a:xfrm>
        </p:grpSpPr>
        <p:cxnSp>
          <p:nvCxnSpPr>
            <p:cNvPr id="122" name="Google Shape;122;p18"/>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123" name="Google Shape;123;p18"/>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grpSp>
        <p:nvGrpSpPr>
          <p:cNvPr id="124" name="Google Shape;124;p18"/>
          <p:cNvGrpSpPr/>
          <p:nvPr/>
        </p:nvGrpSpPr>
        <p:grpSpPr>
          <a:xfrm>
            <a:off x="4979550" y="4412225"/>
            <a:ext cx="3925350" cy="1236300"/>
            <a:chOff x="4979550" y="4412225"/>
            <a:chExt cx="3925350" cy="1236300"/>
          </a:xfrm>
        </p:grpSpPr>
        <p:cxnSp>
          <p:nvCxnSpPr>
            <p:cNvPr id="125" name="Google Shape;125;p18"/>
            <p:cNvCxnSpPr>
              <a:stCxn id="126" idx="3"/>
              <a:endCxn id="127"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26" name="Google Shape;126;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1 OF 2</a:t>
              </a:r>
              <a:endParaRPr b="1">
                <a:solidFill>
                  <a:schemeClr val="dk1"/>
                </a:solidFill>
              </a:endParaRPr>
            </a:p>
          </p:txBody>
        </p:sp>
        <p:sp>
          <p:nvSpPr>
            <p:cNvPr id="127" name="Google Shape;127;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28" name="Google Shape;128;p18"/>
          <p:cNvGrpSpPr/>
          <p:nvPr/>
        </p:nvGrpSpPr>
        <p:grpSpPr>
          <a:xfrm>
            <a:off x="3071075" y="6504250"/>
            <a:ext cx="3925350" cy="1236300"/>
            <a:chOff x="4979550" y="4412225"/>
            <a:chExt cx="3925350" cy="1236300"/>
          </a:xfrm>
        </p:grpSpPr>
        <p:cxnSp>
          <p:nvCxnSpPr>
            <p:cNvPr id="129" name="Google Shape;129;p18"/>
            <p:cNvCxnSpPr>
              <a:stCxn id="130" idx="3"/>
              <a:endCxn id="131"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30" name="Google Shape;130;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2 OF 2</a:t>
              </a:r>
              <a:endParaRPr b="1">
                <a:solidFill>
                  <a:schemeClr val="dk1"/>
                </a:solidFill>
              </a:endParaRPr>
            </a:p>
          </p:txBody>
        </p:sp>
        <p:sp>
          <p:nvSpPr>
            <p:cNvPr id="131" name="Google Shape;131;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2" name="Google Shape;132;p18"/>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sp>
      <p:sp>
        <p:nvSpPr>
          <p:cNvPr id="133" name="Google Shape;133;p18"/>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34" name="Google Shape;134;p18"/>
          <p:cNvSpPr txBox="1"/>
          <p:nvPr/>
        </p:nvSpPr>
        <p:spPr>
          <a:xfrm>
            <a:off x="99300" y="23033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35" name="Google Shape;135;p18">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39"/>
        <p:cNvGrpSpPr/>
        <p:nvPr/>
      </p:nvGrpSpPr>
      <p:grpSpPr>
        <a:xfrm>
          <a:off x="0" y="0"/>
          <a:ext cx="0" cy="0"/>
          <a:chOff x="0" y="0"/>
          <a:chExt cx="0" cy="0"/>
        </a:xfrm>
      </p:grpSpPr>
      <p:graphicFrame>
        <p:nvGraphicFramePr>
          <p:cNvPr id="140" name="Google Shape;140;p19"/>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a:t>
                      </a:r>
                      <a:r>
                        <a:rPr lang="hu-HU" sz="2000" b="1"/>
                        <a:t>SRNTGT050 - Murmansk Oil&amp; Fuel Storage</a:t>
                      </a:r>
                      <a:r>
                        <a:rPr lang="fr" sz="2000" b="1"/>
                        <a:t>, </a:t>
                      </a:r>
                      <a:r>
                        <a:rPr lang="hu-HU" sz="2000" b="1"/>
                        <a:t>SRN</a:t>
                      </a:r>
                      <a:r>
                        <a:rPr lang="fr" sz="2000" b="1"/>
                        <a:t>]</a:t>
                      </a:r>
                      <a:endParaRPr sz="2000" b="1"/>
                    </a:p>
                    <a:p>
                      <a:pPr marL="0" lvl="0" indent="0" algn="l" rtl="0">
                        <a:spcBef>
                          <a:spcPts val="0"/>
                        </a:spcBef>
                        <a:spcAft>
                          <a:spcPts val="0"/>
                        </a:spcAft>
                        <a:buNone/>
                      </a:pPr>
                      <a:r>
                        <a:rPr lang="fr" sz="2000" b="1"/>
                        <a:t>CRITICAL ELEMENT GRAPHIC SPLIT [X] OF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a:t>
                      </a:r>
                      <a:r>
                        <a:rPr lang="hu-HU" sz="1500" b="1">
                          <a:solidFill>
                            <a:schemeClr val="dk1"/>
                          </a:solidFill>
                        </a:rPr>
                        <a:t>CATCODE: 7</a:t>
                      </a:r>
                      <a:r>
                        <a:rPr lang="fr" sz="1500" b="1">
                          <a:solidFill>
                            <a:schemeClr val="dk1"/>
                          </a:solidFill>
                        </a:rPr>
                        <a:t>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41" name="Google Shape;141;p19"/>
          <p:cNvGrpSpPr/>
          <p:nvPr/>
        </p:nvGrpSpPr>
        <p:grpSpPr>
          <a:xfrm>
            <a:off x="13999925" y="2400964"/>
            <a:ext cx="519600" cy="1236436"/>
            <a:chOff x="4246325" y="4458364"/>
            <a:chExt cx="519600" cy="1236436"/>
          </a:xfrm>
        </p:grpSpPr>
        <p:cxnSp>
          <p:nvCxnSpPr>
            <p:cNvPr id="142" name="Google Shape;142;p19"/>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143" name="Google Shape;143;p19"/>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grpSp>
        <p:nvGrpSpPr>
          <p:cNvPr id="144" name="Google Shape;144;p19"/>
          <p:cNvGrpSpPr/>
          <p:nvPr/>
        </p:nvGrpSpPr>
        <p:grpSpPr>
          <a:xfrm>
            <a:off x="3753425" y="3342425"/>
            <a:ext cx="3186600" cy="2358900"/>
            <a:chOff x="3452100" y="4159825"/>
            <a:chExt cx="3186600" cy="2358900"/>
          </a:xfrm>
        </p:grpSpPr>
        <p:sp>
          <p:nvSpPr>
            <p:cNvPr id="145" name="Google Shape;145;p19"/>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46" name="Google Shape;146;p19"/>
            <p:cNvCxnSpPr>
              <a:stCxn id="145"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sp>
        <p:nvSpPr>
          <p:cNvPr id="147" name="Google Shape;147;p19"/>
          <p:cNvSpPr/>
          <p:nvPr/>
        </p:nvSpPr>
        <p:spPr>
          <a:xfrm>
            <a:off x="846775" y="2500725"/>
            <a:ext cx="8999883" cy="729003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sp>
      <p:sp>
        <p:nvSpPr>
          <p:cNvPr id="148" name="Google Shape;148;p19"/>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49" name="Google Shape;149;p19"/>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50" name="Google Shape;150;p19">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xmlns="" val="20000"/>
                    </a:ext>
                  </a:extLst>
                </a:gridCol>
                <a:gridCol w="3284625">
                  <a:extLst>
                    <a:ext uri="{9D8B030D-6E8A-4147-A177-3AD203B41FA5}">
                      <a16:colId xmlns:a16="http://schemas.microsoft.com/office/drawing/2014/main" xmlns="" val="20001"/>
                    </a:ext>
                  </a:extLst>
                </a:gridCol>
                <a:gridCol w="7759450">
                  <a:extLst>
                    <a:ext uri="{9D8B030D-6E8A-4147-A177-3AD203B41FA5}">
                      <a16:colId xmlns:a16="http://schemas.microsoft.com/office/drawing/2014/main" xmlns=""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xmlns="" val="20000"/>
                    </a:ext>
                  </a:extLst>
                </a:gridCol>
                <a:gridCol w="3912188">
                  <a:extLst>
                    <a:ext uri="{9D8B030D-6E8A-4147-A177-3AD203B41FA5}">
                      <a16:colId xmlns:a16="http://schemas.microsoft.com/office/drawing/2014/main" xmlns=""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xmlns=""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xmlns=""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4"/>
                  </a:ext>
                </a:extLst>
              </a:tr>
            </a:tbl>
          </a:graphicData>
        </a:graphic>
      </p:graphicFrame>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xmlns="" val="20000"/>
                    </a:ext>
                  </a:extLst>
                </a:gridCol>
                <a:gridCol w="781375">
                  <a:extLst>
                    <a:ext uri="{9D8B030D-6E8A-4147-A177-3AD203B41FA5}">
                      <a16:colId xmlns:a16="http://schemas.microsoft.com/office/drawing/2014/main" xmlns="" val="20001"/>
                    </a:ext>
                  </a:extLst>
                </a:gridCol>
                <a:gridCol w="9705850">
                  <a:extLst>
                    <a:ext uri="{9D8B030D-6E8A-4147-A177-3AD203B41FA5}">
                      <a16:colId xmlns:a16="http://schemas.microsoft.com/office/drawing/2014/main" xmlns=""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10" name="Kép 9">
            <a:extLst>
              <a:ext uri="{FF2B5EF4-FFF2-40B4-BE49-F238E27FC236}">
                <a16:creationId xmlns:a16="http://schemas.microsoft.com/office/drawing/2014/main" xmlns="" id="{57B510F9-54DA-B909-960F-FDB72CD6DBA3}"/>
              </a:ext>
            </a:extLst>
          </p:cNvPr>
          <p:cNvPicPr>
            <a:picLocks noChangeAspect="1"/>
          </p:cNvPicPr>
          <p:nvPr/>
        </p:nvPicPr>
        <p:blipFill>
          <a:blip r:embed="rId3"/>
          <a:stretch>
            <a:fillRect/>
          </a:stretch>
        </p:blipFill>
        <p:spPr>
          <a:xfrm>
            <a:off x="893782" y="1888332"/>
            <a:ext cx="12085116" cy="8265672"/>
          </a:xfrm>
          <a:prstGeom prst="rect">
            <a:avLst/>
          </a:prstGeom>
        </p:spPr>
      </p:pic>
      <p:graphicFrame>
        <p:nvGraphicFramePr>
          <p:cNvPr id="62" name="Google Shape;62;p14"/>
          <p:cNvGraphicFramePr/>
          <p:nvPr>
            <p:extLst>
              <p:ext uri="{D42A27DB-BD31-4B8C-83A1-F6EECF244321}">
                <p14:modId xmlns:p14="http://schemas.microsoft.com/office/powerpoint/2010/main" xmlns="" val="1276108530"/>
              </p:ext>
            </p:extLst>
          </p:nvPr>
        </p:nvGraphicFramePr>
        <p:xfrm>
          <a:off x="0" y="0"/>
          <a:ext cx="15119351" cy="10696535"/>
        </p:xfrm>
        <a:graphic>
          <a:graphicData uri="http://schemas.openxmlformats.org/drawingml/2006/table">
            <a:tbl>
              <a:tblPr>
                <a:noFill/>
                <a:tableStyleId>{AE7EAA58-4EDA-4114-B047-75ABB572CC32}</a:tableStyleId>
              </a:tblPr>
              <a:tblGrid>
                <a:gridCol w="2459370">
                  <a:extLst>
                    <a:ext uri="{9D8B030D-6E8A-4147-A177-3AD203B41FA5}">
                      <a16:colId xmlns:a16="http://schemas.microsoft.com/office/drawing/2014/main" xmlns="" val="20000"/>
                    </a:ext>
                  </a:extLst>
                </a:gridCol>
                <a:gridCol w="6658889">
                  <a:extLst>
                    <a:ext uri="{9D8B030D-6E8A-4147-A177-3AD203B41FA5}">
                      <a16:colId xmlns:a16="http://schemas.microsoft.com/office/drawing/2014/main" xmlns="" val="20001"/>
                    </a:ext>
                  </a:extLst>
                </a:gridCol>
                <a:gridCol w="2242903">
                  <a:extLst>
                    <a:ext uri="{9D8B030D-6E8A-4147-A177-3AD203B41FA5}">
                      <a16:colId xmlns:a16="http://schemas.microsoft.com/office/drawing/2014/main" xmlns="" val="20002"/>
                    </a:ext>
                  </a:extLst>
                </a:gridCol>
                <a:gridCol w="3758189">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hu-HU" sz="2000" b="1"/>
                        <a:t>SRNTGT050 - Murmansk Oil&amp; Fuel Storage</a:t>
                      </a:r>
                    </a:p>
                    <a:p>
                      <a:pPr marL="0" lvl="0" indent="0" algn="l" rtl="0">
                        <a:spcBef>
                          <a:spcPts val="0"/>
                        </a:spcBef>
                        <a:spcAft>
                          <a:spcPts val="0"/>
                        </a:spcAft>
                        <a:buNone/>
                      </a:pPr>
                      <a:r>
                        <a:rPr lang="fr" sz="2000" b="1"/>
                        <a:t>JOINT </a:t>
                      </a:r>
                      <a:r>
                        <a:rPr lang="fr" sz="2000" b="1" dirty="0"/>
                        <a:t>OPERATIONS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dirty="0"/>
                        <a:t>MAP</a:t>
                      </a:r>
                      <a:endParaRPr sz="2000" b="1"/>
                    </a:p>
                    <a:p>
                      <a:pPr marL="0" lvl="0" indent="0" algn="ctr" rtl="0">
                        <a:spcBef>
                          <a:spcPts val="0"/>
                        </a:spcBef>
                        <a:spcAft>
                          <a:spcPts val="0"/>
                        </a:spcAft>
                        <a:buNone/>
                      </a:pPr>
                      <a:r>
                        <a:rPr lang="fr" sz="2000" b="1" dirty="0"/>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dirty="0"/>
                        <a:t>BE</a:t>
                      </a:r>
                      <a:r>
                        <a:rPr lang="fr" sz="1500" b="1"/>
                        <a:t>: </a:t>
                      </a:r>
                      <a:r>
                        <a:rPr lang="hu-HU" sz="1500" b="1"/>
                        <a:t>SRNTGT050</a:t>
                      </a:r>
                      <a:r>
                        <a:rPr lang="fr" sz="1500" b="1"/>
                        <a:t>   </a:t>
                      </a:r>
                      <a:r>
                        <a:rPr lang="hu-HU" sz="1500" b="1"/>
                        <a:t>CATCODE: 7</a:t>
                      </a:r>
                      <a:endParaRPr sz="1500" b="1"/>
                    </a:p>
                    <a:p>
                      <a:pPr marL="0" lvl="0" indent="0" algn="l" rtl="0">
                        <a:spcBef>
                          <a:spcPts val="0"/>
                        </a:spcBef>
                        <a:spcAft>
                          <a:spcPts val="0"/>
                        </a:spcAft>
                        <a:buNone/>
                      </a:pPr>
                      <a:r>
                        <a:rPr lang="fr" sz="1500" b="1" dirty="0"/>
                        <a:t>MIDB GEO</a:t>
                      </a:r>
                      <a:r>
                        <a:rPr lang="fr" sz="1500" b="1"/>
                        <a:t>: </a:t>
                      </a:r>
                      <a:r>
                        <a:rPr lang="pt-BR" sz="1500" b="1"/>
                        <a:t>[N 68 55.972] [E033 03.240]</a:t>
                      </a:r>
                      <a:endParaRPr sz="1500" b="1"/>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pic>
        <p:nvPicPr>
          <p:cNvPr id="11"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sp>
        <p:nvSpPr>
          <p:cNvPr id="63" name="Google Shape;63;p1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64" name="Google Shape;64;p14"/>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cxnSp>
        <p:nvCxnSpPr>
          <p:cNvPr id="65" name="Google Shape;65;p14"/>
          <p:cNvCxnSpPr/>
          <p:nvPr/>
        </p:nvCxnSpPr>
        <p:spPr>
          <a:xfrm rot="10800000">
            <a:off x="13999925" y="2400964"/>
            <a:ext cx="17400" cy="1080000"/>
          </a:xfrm>
          <a:prstGeom prst="straightConnector1">
            <a:avLst/>
          </a:prstGeom>
          <a:noFill/>
          <a:ln w="38100" cap="flat" cmpd="sng">
            <a:solidFill>
              <a:schemeClr val="dk1"/>
            </a:solidFill>
            <a:prstDash val="solid"/>
            <a:round/>
            <a:headEnd type="none" w="med" len="med"/>
            <a:tailEnd type="triangle" w="med" len="med"/>
          </a:ln>
        </p:spPr>
      </p:cxnSp>
      <p:sp>
        <p:nvSpPr>
          <p:cNvPr id="66" name="Google Shape;66;p14"/>
          <p:cNvSpPr txBox="1"/>
          <p:nvPr/>
        </p:nvSpPr>
        <p:spPr>
          <a:xfrm>
            <a:off x="14017325" y="29909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dirty="0">
                <a:solidFill>
                  <a:schemeClr val="dk1"/>
                </a:solidFill>
              </a:rPr>
              <a:t>N</a:t>
            </a:r>
            <a:endParaRPr sz="3000" b="1">
              <a:solidFill>
                <a:schemeClr val="dk1"/>
              </a:solidFill>
            </a:endParaRPr>
          </a:p>
        </p:txBody>
      </p:sp>
      <p:sp>
        <p:nvSpPr>
          <p:cNvPr id="67" name="Google Shape;67;p14"/>
          <p:cNvSpPr txBox="1"/>
          <p:nvPr/>
        </p:nvSpPr>
        <p:spPr>
          <a:xfrm>
            <a:off x="4969040" y="3808714"/>
            <a:ext cx="2614616" cy="5022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SRNTGT050 - Murmansk Oil&amp; Fuel Storage</a:t>
            </a:r>
          </a:p>
        </p:txBody>
      </p:sp>
      <p:cxnSp>
        <p:nvCxnSpPr>
          <p:cNvPr id="68" name="Google Shape;68;p14"/>
          <p:cNvCxnSpPr>
            <a:cxnSpLocks/>
            <a:stCxn id="67" idx="2"/>
            <a:endCxn id="69" idx="1"/>
          </p:cNvCxnSpPr>
          <p:nvPr/>
        </p:nvCxnSpPr>
        <p:spPr>
          <a:xfrm>
            <a:off x="6276348" y="4310914"/>
            <a:ext cx="2345735" cy="256848"/>
          </a:xfrm>
          <a:prstGeom prst="straightConnector1">
            <a:avLst/>
          </a:prstGeom>
          <a:noFill/>
          <a:ln w="19050" cap="flat" cmpd="sng">
            <a:solidFill>
              <a:schemeClr val="dk1"/>
            </a:solidFill>
            <a:prstDash val="solid"/>
            <a:round/>
            <a:headEnd type="none" w="med" len="med"/>
            <a:tailEnd type="none" w="med" len="med"/>
          </a:ln>
        </p:spPr>
      </p:cxnSp>
      <p:sp>
        <p:nvSpPr>
          <p:cNvPr id="69" name="Google Shape;69;p14"/>
          <p:cNvSpPr/>
          <p:nvPr/>
        </p:nvSpPr>
        <p:spPr>
          <a:xfrm>
            <a:off x="8622083" y="4207762"/>
            <a:ext cx="720000" cy="720000"/>
          </a:xfrm>
          <a:prstGeom prst="plus">
            <a:avLst>
              <a:gd name="adj" fmla="val 40260"/>
            </a:avLst>
          </a:prstGeom>
          <a:noFill/>
          <a:ln w="28575" cap="flat" cmpd="sng">
            <a:solidFill>
              <a:schemeClr val="dk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sp>
        <p:nvSpPr>
          <p:cNvPr id="12" name="Rektangel 11"/>
          <p:cNvSpPr/>
          <p:nvPr/>
        </p:nvSpPr>
        <p:spPr>
          <a:xfrm>
            <a:off x="10314979" y="858095"/>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cxnSp>
        <p:nvCxnSpPr>
          <p:cNvPr id="16" name="Google Shape;65;p14"/>
          <p:cNvCxnSpPr/>
          <p:nvPr/>
        </p:nvCxnSpPr>
        <p:spPr>
          <a:xfrm rot="10800000">
            <a:off x="15909206" y="1772528"/>
            <a:ext cx="17400" cy="1080000"/>
          </a:xfrm>
          <a:prstGeom prst="straightConnector1">
            <a:avLst/>
          </a:prstGeom>
          <a:noFill/>
          <a:ln w="38100" cap="flat" cmpd="sng">
            <a:solidFill>
              <a:schemeClr val="bg1"/>
            </a:solidFill>
            <a:prstDash val="solid"/>
            <a:round/>
            <a:headEnd type="none" w="med" len="med"/>
            <a:tailEnd type="triangle" w="med" len="med"/>
          </a:ln>
        </p:spPr>
      </p:cxnSp>
      <p:sp>
        <p:nvSpPr>
          <p:cNvPr id="17" name="Google Shape;66;p14"/>
          <p:cNvSpPr txBox="1"/>
          <p:nvPr/>
        </p:nvSpPr>
        <p:spPr>
          <a:xfrm>
            <a:off x="15926606" y="2362464"/>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dirty="0">
                <a:solidFill>
                  <a:schemeClr val="bg1"/>
                </a:solidFill>
              </a:rPr>
              <a:t>N</a:t>
            </a:r>
            <a:endParaRPr sz="3000" b="1">
              <a:solidFill>
                <a:schemeClr val="bg1"/>
              </a:solidFill>
            </a:endParaRPr>
          </a:p>
        </p:txBody>
      </p:sp>
      <p:sp>
        <p:nvSpPr>
          <p:cNvPr id="18" name="Rektangel 17"/>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Kép 2">
            <a:extLst>
              <a:ext uri="{FF2B5EF4-FFF2-40B4-BE49-F238E27FC236}">
                <a16:creationId xmlns:a16="http://schemas.microsoft.com/office/drawing/2014/main" xmlns="" id="{322AE161-9BC5-E7C9-6240-19636D7A8ACF}"/>
              </a:ext>
            </a:extLst>
          </p:cNvPr>
          <p:cNvPicPr>
            <a:picLocks noChangeAspect="1"/>
          </p:cNvPicPr>
          <p:nvPr/>
        </p:nvPicPr>
        <p:blipFill>
          <a:blip r:embed="rId6"/>
          <a:stretch>
            <a:fillRect/>
          </a:stretch>
        </p:blipFill>
        <p:spPr>
          <a:xfrm>
            <a:off x="7949556" y="9393354"/>
            <a:ext cx="325098" cy="216732"/>
          </a:xfrm>
          <a:prstGeom prst="rect">
            <a:avLst/>
          </a:prstGeom>
        </p:spPr>
      </p:pic>
      <p:pic>
        <p:nvPicPr>
          <p:cNvPr id="6" name="Kép 5">
            <a:extLst>
              <a:ext uri="{FF2B5EF4-FFF2-40B4-BE49-F238E27FC236}">
                <a16:creationId xmlns:a16="http://schemas.microsoft.com/office/drawing/2014/main" xmlns="" id="{0555F6DB-96AA-A8E7-66BB-CA5588FBE969}"/>
              </a:ext>
            </a:extLst>
          </p:cNvPr>
          <p:cNvPicPr>
            <a:picLocks noChangeAspect="1"/>
          </p:cNvPicPr>
          <p:nvPr/>
        </p:nvPicPr>
        <p:blipFill>
          <a:blip r:embed="rId7"/>
          <a:stretch>
            <a:fillRect/>
          </a:stretch>
        </p:blipFill>
        <p:spPr>
          <a:xfrm>
            <a:off x="6298436" y="7422582"/>
            <a:ext cx="637904" cy="425269"/>
          </a:xfrm>
          <a:prstGeom prst="rect">
            <a:avLst/>
          </a:prstGeom>
        </p:spPr>
      </p:pic>
      <p:sp>
        <p:nvSpPr>
          <p:cNvPr id="8" name="Google Shape;64;p14">
            <a:extLst>
              <a:ext uri="{FF2B5EF4-FFF2-40B4-BE49-F238E27FC236}">
                <a16:creationId xmlns:a16="http://schemas.microsoft.com/office/drawing/2014/main" xmlns="" id="{40A3B51F-A437-FA12-8A40-13DBEFED6A23}"/>
              </a:ext>
            </a:extLst>
          </p:cNvPr>
          <p:cNvSpPr txBox="1"/>
          <p:nvPr/>
        </p:nvSpPr>
        <p:spPr>
          <a:xfrm>
            <a:off x="3186600" y="9610086"/>
            <a:ext cx="11932750" cy="1081727"/>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sz="1800" b="1"/>
              <a:t>Murmansk Oil and Fuel storage is an strategic reserve storage for Notian armed forces. The</a:t>
            </a:r>
          </a:p>
          <a:p>
            <a:pPr lvl="0" algn="ctr"/>
            <a:r>
              <a:rPr lang="en-US" sz="1800" b="1"/>
              <a:t>terminal holds 30% of fuel and oil needed for Notian armed forces. Destruction of the facility</a:t>
            </a:r>
          </a:p>
          <a:p>
            <a:pPr lvl="0" algn="ctr"/>
            <a:r>
              <a:rPr lang="en-US" sz="1800" b="1"/>
              <a:t>will limit Notian armed forces access to necessary fuel and oil for movement of forces. How</a:t>
            </a:r>
          </a:p>
          <a:p>
            <a:pPr lvl="0" algn="ctr"/>
            <a:r>
              <a:rPr lang="en-US" sz="1800" b="1"/>
              <a:t>large impact depends on status of other fuel and oil storages.</a:t>
            </a:r>
            <a:endParaRPr lang="en-US" sz="1800" b="1"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783580"/>
        </p:xfrm>
        <a:graphic>
          <a:graphicData uri="http://schemas.openxmlformats.org/drawingml/2006/table">
            <a:tbl>
              <a:tblPr/>
              <a:tblGrid>
                <a:gridCol w="1328592">
                  <a:extLst>
                    <a:ext uri="{9D8B030D-6E8A-4147-A177-3AD203B41FA5}">
                      <a16:colId xmlns:a16="http://schemas.microsoft.com/office/drawing/2014/main" xmlns="" val="20000"/>
                    </a:ext>
                  </a:extLst>
                </a:gridCol>
                <a:gridCol w="3149138">
                  <a:extLst>
                    <a:ext uri="{9D8B030D-6E8A-4147-A177-3AD203B41FA5}">
                      <a16:colId xmlns:a16="http://schemas.microsoft.com/office/drawing/2014/main" xmlns="" val="20001"/>
                    </a:ext>
                  </a:extLst>
                </a:gridCol>
                <a:gridCol w="989620">
                  <a:extLst>
                    <a:ext uri="{9D8B030D-6E8A-4147-A177-3AD203B41FA5}">
                      <a16:colId xmlns:a16="http://schemas.microsoft.com/office/drawing/2014/main" xmlns=""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xmlns=""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nb-NO" sz="1800" b="0" i="0" u="none" strike="noStrike" cap="none" normalizeH="0" baseline="0">
                <a:ln>
                  <a:noFill/>
                </a:ln>
                <a:solidFill>
                  <a:schemeClr val="tx1"/>
                </a:solidFill>
                <a:effectLst/>
                <a:latin typeface="Arial" pitchFamily="34" charset="0"/>
                <a:cs typeface="Arial" pitchFamily="34" charset="0"/>
              </a:rPr>
              <a:t/>
            </a: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pic>
        <p:nvPicPr>
          <p:cNvPr id="9" name="Kép 8">
            <a:extLst>
              <a:ext uri="{FF2B5EF4-FFF2-40B4-BE49-F238E27FC236}">
                <a16:creationId xmlns:a16="http://schemas.microsoft.com/office/drawing/2014/main" xmlns="" id="{EA0AF7EA-DA70-701E-3327-5AA7779CAE8A}"/>
              </a:ext>
            </a:extLst>
          </p:cNvPr>
          <p:cNvPicPr>
            <a:picLocks noChangeAspect="1"/>
          </p:cNvPicPr>
          <p:nvPr/>
        </p:nvPicPr>
        <p:blipFill>
          <a:blip r:embed="rId3">
            <a:grayscl/>
            <a:extLst>
              <a:ext uri="{BEBA8EAE-BF5A-486C-A8C5-ECC9F3942E4B}">
                <a14:imgProps xmlns:a14="http://schemas.microsoft.com/office/drawing/2010/main" xmlns="">
                  <a14:imgLayer r:embed="rId4">
                    <a14:imgEffect>
                      <a14:brightnessContrast bright="-20000" contrast="73000"/>
                    </a14:imgEffect>
                  </a14:imgLayer>
                </a14:imgProps>
              </a:ext>
            </a:extLst>
          </a:blip>
          <a:stretch>
            <a:fillRect/>
          </a:stretch>
        </p:blipFill>
        <p:spPr>
          <a:xfrm>
            <a:off x="-2" y="2187178"/>
            <a:ext cx="15119351" cy="8504635"/>
          </a:xfrm>
          <a:prstGeom prst="rect">
            <a:avLst/>
          </a:prstGeom>
        </p:spPr>
      </p:pic>
      <p:graphicFrame>
        <p:nvGraphicFramePr>
          <p:cNvPr id="221" name="Google Shape;221;p24"/>
          <p:cNvGraphicFramePr/>
          <p:nvPr>
            <p:extLst>
              <p:ext uri="{D42A27DB-BD31-4B8C-83A1-F6EECF244321}">
                <p14:modId xmlns:p14="http://schemas.microsoft.com/office/powerpoint/2010/main" xmlns="" val="2630507042"/>
              </p:ext>
            </p:extLst>
          </p:nvPr>
        </p:nvGraphicFramePr>
        <p:xfrm>
          <a:off x="0" y="0"/>
          <a:ext cx="15119351" cy="10755900"/>
        </p:xfrm>
        <a:graphic>
          <a:graphicData uri="http://schemas.openxmlformats.org/drawingml/2006/table">
            <a:tbl>
              <a:tblPr>
                <a:noFill/>
                <a:tableStyleId>{AE7EAA58-4EDA-4114-B047-75ABB572CC32}</a:tableStyleId>
              </a:tblPr>
              <a:tblGrid>
                <a:gridCol w="2459369">
                  <a:extLst>
                    <a:ext uri="{9D8B030D-6E8A-4147-A177-3AD203B41FA5}">
                      <a16:colId xmlns:a16="http://schemas.microsoft.com/office/drawing/2014/main" xmlns="" val="20000"/>
                    </a:ext>
                  </a:extLst>
                </a:gridCol>
                <a:gridCol w="6658889">
                  <a:extLst>
                    <a:ext uri="{9D8B030D-6E8A-4147-A177-3AD203B41FA5}">
                      <a16:colId xmlns:a16="http://schemas.microsoft.com/office/drawing/2014/main" xmlns="" val="20001"/>
                    </a:ext>
                  </a:extLst>
                </a:gridCol>
                <a:gridCol w="2242904">
                  <a:extLst>
                    <a:ext uri="{9D8B030D-6E8A-4147-A177-3AD203B41FA5}">
                      <a16:colId xmlns:a16="http://schemas.microsoft.com/office/drawing/2014/main" xmlns="" val="20002"/>
                    </a:ext>
                  </a:extLst>
                </a:gridCol>
                <a:gridCol w="3758189">
                  <a:extLst>
                    <a:ext uri="{9D8B030D-6E8A-4147-A177-3AD203B41FA5}">
                      <a16:colId xmlns:a16="http://schemas.microsoft.com/office/drawing/2014/main" xmlns="" val="20003"/>
                    </a:ext>
                  </a:extLst>
                </a:gridCol>
              </a:tblGrid>
              <a:tr h="728550">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2000" b="1"/>
                        <a:t>[</a:t>
                      </a:r>
                      <a:r>
                        <a:rPr lang="hu-HU" sz="2000" b="1"/>
                        <a:t>SRNTGT050 - Murmansk Oil&amp; Fuel Storage</a:t>
                      </a:r>
                      <a:r>
                        <a:rPr lang="fr" sz="2000" b="1"/>
                        <a:t>, </a:t>
                      </a:r>
                      <a:r>
                        <a:rPr lang="hu-HU" sz="2000" b="1"/>
                        <a:t>SRN</a:t>
                      </a:r>
                      <a:r>
                        <a:rPr lang="fr" sz="2000" b="1"/>
                        <a:t>]</a:t>
                      </a:r>
                      <a:endParaRPr sz="2000" b="1"/>
                    </a:p>
                    <a:p>
                      <a:pPr marL="0" lvl="0" indent="0" algn="l" rtl="0">
                        <a:spcBef>
                          <a:spcPts val="0"/>
                        </a:spcBef>
                        <a:spcAft>
                          <a:spcPts val="0"/>
                        </a:spcAft>
                        <a:buNone/>
                      </a:pPr>
                      <a:r>
                        <a:rPr lang="fr" sz="2000" b="1"/>
                        <a:t>COLLOCATED FACILITY GRAPHIC</a:t>
                      </a:r>
                      <a:r>
                        <a:rPr lang="fr" sz="2000" b="1">
                          <a:solidFill>
                            <a:schemeClr val="dk1"/>
                          </a:solidFill>
                        </a:rPr>
                        <a:t> [</a:t>
                      </a:r>
                      <a:r>
                        <a:rPr lang="hu-HU" sz="2000" b="1">
                          <a:solidFill>
                            <a:schemeClr val="dk1"/>
                          </a:solidFill>
                        </a:rPr>
                        <a:t>SRNTGT-049</a:t>
                      </a:r>
                      <a:r>
                        <a:rPr lang="fr" sz="2000" b="1">
                          <a:solidFill>
                            <a:schemeClr val="dk1"/>
                          </a:solidFill>
                        </a:rPr>
                        <a:t>]</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a:t>OPAC</a:t>
                      </a:r>
                      <a:r>
                        <a:rPr lang="en-US" sz="1900" b="1" baseline="0"/>
                        <a:t> CLASSIFIED</a:t>
                      </a:r>
                      <a:endParaRPr lang="en-US" sz="1900" b="1"/>
                    </a:p>
                    <a:p>
                      <a:pPr marL="0" lvl="0" indent="0" algn="ctr" rtl="0">
                        <a:spcBef>
                          <a:spcPts val="0"/>
                        </a:spcBef>
                        <a:spcAft>
                          <a:spcPts val="0"/>
                        </a:spcAft>
                        <a:buNone/>
                      </a:pPr>
                      <a:r>
                        <a:rPr lang="en-US" sz="1900" b="1"/>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14600">
                <a:tc vMerge="1">
                  <a:txBody>
                    <a:bodyPr/>
                    <a:lstStyle/>
                    <a:p>
                      <a:endParaRPr lang="nb-NO"/>
                    </a:p>
                  </a:txBody>
                  <a:tcPr/>
                </a:tc>
                <a:tc>
                  <a:txBody>
                    <a:bodyPr/>
                    <a:lstStyle/>
                    <a:p>
                      <a:pPr marL="0" lvl="0" indent="0" algn="l" rtl="0">
                        <a:spcBef>
                          <a:spcPts val="0"/>
                        </a:spcBef>
                        <a:spcAft>
                          <a:spcPts val="0"/>
                        </a:spcAft>
                        <a:buNone/>
                      </a:pPr>
                      <a:r>
                        <a:rPr lang="hu-HU" sz="1500" b="1"/>
                        <a:t>BE: SRNTGT050   CATCODE: 7</a:t>
                      </a:r>
                    </a:p>
                    <a:p>
                      <a:pPr marL="0" lvl="0" indent="0" algn="l" rtl="0">
                        <a:spcBef>
                          <a:spcPts val="0"/>
                        </a:spcBef>
                        <a:spcAft>
                          <a:spcPts val="0"/>
                        </a:spcAft>
                        <a:buNone/>
                      </a:pPr>
                      <a:r>
                        <a:rPr lang="hu-HU" sz="1500" b="1"/>
                        <a:t>MIDB GEO: [N 68 55.972] [E033 03.240]</a:t>
                      </a:r>
                    </a:p>
                    <a:p>
                      <a:pPr marL="0" lvl="0" indent="0" algn="l" rtl="0">
                        <a:spcBef>
                          <a:spcPts val="0"/>
                        </a:spcBef>
                        <a:spcAft>
                          <a:spcPts val="0"/>
                        </a:spcAft>
                        <a:buNone/>
                      </a:pPr>
                      <a:r>
                        <a:rPr lang="hu-HU" sz="1500" b="1"/>
                        <a:t>ICOD: 2011-07-01</a:t>
                      </a:r>
                      <a:r>
                        <a:rPr lang="hu-HU" sz="1500" b="1" baseline="0"/>
                        <a:t> </a:t>
                      </a:r>
                      <a:r>
                        <a:rPr lang="hu-HU" sz="1500" b="1"/>
                        <a:t>DOI: 2011-05-12</a:t>
                      </a:r>
                      <a:endParaRPr lang="hu-HU"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848850">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22" name="Google Shape;222;p2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sp>
        <p:nvSpPr>
          <p:cNvPr id="223" name="Google Shape;223;p24"/>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grpSp>
        <p:nvGrpSpPr>
          <p:cNvPr id="224" name="Google Shape;224;p24"/>
          <p:cNvGrpSpPr/>
          <p:nvPr/>
        </p:nvGrpSpPr>
        <p:grpSpPr>
          <a:xfrm>
            <a:off x="13999925" y="2400964"/>
            <a:ext cx="519600" cy="1236436"/>
            <a:chOff x="4246325" y="4458364"/>
            <a:chExt cx="519600" cy="1236436"/>
          </a:xfrm>
        </p:grpSpPr>
        <p:cxnSp>
          <p:nvCxnSpPr>
            <p:cNvPr id="225" name="Google Shape;225;p24"/>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226" name="Google Shape;226;p24"/>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grpSp>
        <p:nvGrpSpPr>
          <p:cNvPr id="230" name="Google Shape;230;p24"/>
          <p:cNvGrpSpPr/>
          <p:nvPr/>
        </p:nvGrpSpPr>
        <p:grpSpPr>
          <a:xfrm>
            <a:off x="3629518" y="6324521"/>
            <a:ext cx="3528664" cy="547334"/>
            <a:chOff x="4959568" y="7979746"/>
            <a:chExt cx="3528664" cy="547334"/>
          </a:xfrm>
        </p:grpSpPr>
        <p:sp>
          <p:nvSpPr>
            <p:cNvPr id="231" name="Google Shape;231;p24"/>
            <p:cNvSpPr txBox="1"/>
            <p:nvPr/>
          </p:nvSpPr>
          <p:spPr>
            <a:xfrm>
              <a:off x="4959568" y="7979746"/>
              <a:ext cx="2225963" cy="547334"/>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hu-HU">
                  <a:solidFill>
                    <a:schemeClr val="dk1"/>
                  </a:solidFill>
                </a:rPr>
                <a:t>SRNTGT049 Murmansk Oil&amp;Fuel Terminal</a:t>
              </a:r>
            </a:p>
          </p:txBody>
        </p:sp>
        <p:cxnSp>
          <p:nvCxnSpPr>
            <p:cNvPr id="232" name="Google Shape;232;p24"/>
            <p:cNvCxnSpPr>
              <a:cxnSpLocks/>
              <a:stCxn id="231" idx="3"/>
            </p:cNvCxnSpPr>
            <p:nvPr/>
          </p:nvCxnSpPr>
          <p:spPr>
            <a:xfrm>
              <a:off x="7185531" y="8253413"/>
              <a:ext cx="1302701" cy="107412"/>
            </a:xfrm>
            <a:prstGeom prst="straightConnector1">
              <a:avLst/>
            </a:prstGeom>
            <a:noFill/>
            <a:ln w="19050" cap="flat" cmpd="sng">
              <a:solidFill>
                <a:schemeClr val="bg1"/>
              </a:solidFill>
              <a:prstDash val="solid"/>
              <a:round/>
              <a:headEnd type="none" w="med" len="med"/>
              <a:tailEnd type="none" w="med" len="med"/>
            </a:ln>
          </p:spPr>
        </p:cxnSp>
      </p:grpSp>
      <p:grpSp>
        <p:nvGrpSpPr>
          <p:cNvPr id="233" name="Google Shape;233;p24"/>
          <p:cNvGrpSpPr/>
          <p:nvPr/>
        </p:nvGrpSpPr>
        <p:grpSpPr>
          <a:xfrm>
            <a:off x="7693891" y="6308436"/>
            <a:ext cx="5884241" cy="509861"/>
            <a:chOff x="8578044" y="1688647"/>
            <a:chExt cx="4053559" cy="1216125"/>
          </a:xfrm>
        </p:grpSpPr>
        <p:sp>
          <p:nvSpPr>
            <p:cNvPr id="234" name="Google Shape;234;p24"/>
            <p:cNvSpPr txBox="1"/>
            <p:nvPr/>
          </p:nvSpPr>
          <p:spPr>
            <a:xfrm>
              <a:off x="9927422" y="1762088"/>
              <a:ext cx="2704181" cy="1142684"/>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r>
                <a:rPr lang="hu-HU" b="1">
                  <a:solidFill>
                    <a:schemeClr val="dk1"/>
                  </a:solidFill>
                </a:rPr>
                <a:t>SRNTGT050</a:t>
              </a:r>
              <a:r>
                <a:rPr lang="hu-HU" sz="1400" b="1"/>
                <a:t>- Murmansk Oil&amp; Fuel Storage</a:t>
              </a:r>
            </a:p>
            <a:p>
              <a:pPr marL="0" lvl="0" indent="0" algn="l" rtl="0">
                <a:spcBef>
                  <a:spcPts val="0"/>
                </a:spcBef>
                <a:spcAft>
                  <a:spcPts val="0"/>
                </a:spcAft>
                <a:buNone/>
              </a:pPr>
              <a:r>
                <a:rPr lang="hu-HU" b="1">
                  <a:solidFill>
                    <a:schemeClr val="dk1"/>
                  </a:solidFill>
                </a:rPr>
                <a:t>TARGET</a:t>
              </a:r>
            </a:p>
          </p:txBody>
        </p:sp>
        <p:cxnSp>
          <p:nvCxnSpPr>
            <p:cNvPr id="235" name="Google Shape;235;p24"/>
            <p:cNvCxnSpPr>
              <a:cxnSpLocks/>
              <a:stCxn id="234" idx="1"/>
            </p:cNvCxnSpPr>
            <p:nvPr/>
          </p:nvCxnSpPr>
          <p:spPr>
            <a:xfrm flipH="1" flipV="1">
              <a:off x="8578044" y="1688647"/>
              <a:ext cx="1349378" cy="644784"/>
            </a:xfrm>
            <a:prstGeom prst="straightConnector1">
              <a:avLst/>
            </a:prstGeom>
            <a:noFill/>
            <a:ln w="19050" cap="flat" cmpd="sng">
              <a:solidFill>
                <a:schemeClr val="bg1"/>
              </a:solidFill>
              <a:prstDash val="solid"/>
              <a:round/>
              <a:headEnd type="none" w="med" len="med"/>
              <a:tailEnd type="none" w="med" len="med"/>
            </a:ln>
          </p:spPr>
        </p:cxnSp>
      </p:grpSp>
      <p:sp>
        <p:nvSpPr>
          <p:cNvPr id="236" name="Google Shape;236;p24"/>
          <p:cNvSpPr txBox="1"/>
          <p:nvPr/>
        </p:nvSpPr>
        <p:spPr>
          <a:xfrm>
            <a:off x="10869476" y="10155631"/>
            <a:ext cx="4249873"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457200" algn="l" rtl="0">
              <a:spcBef>
                <a:spcPts val="0"/>
              </a:spcBef>
              <a:spcAft>
                <a:spcPts val="0"/>
              </a:spcAft>
              <a:buNone/>
            </a:pPr>
            <a:r>
              <a:rPr lang="hu-HU" b="1"/>
              <a:t>TARGET</a:t>
            </a:r>
            <a:r>
              <a:rPr lang="fr" b="1"/>
              <a:t> OUTLINE</a:t>
            </a:r>
            <a:endParaRPr b="1"/>
          </a:p>
          <a:p>
            <a:pPr marL="0" lvl="0" indent="457200" algn="l" rtl="0">
              <a:spcBef>
                <a:spcPts val="0"/>
              </a:spcBef>
              <a:spcAft>
                <a:spcPts val="0"/>
              </a:spcAft>
              <a:buNone/>
            </a:pPr>
            <a:r>
              <a:rPr lang="hu-HU" b="1"/>
              <a:t>COLLOCATED </a:t>
            </a:r>
            <a:r>
              <a:rPr lang="fr" b="1"/>
              <a:t>FACILITY OUTLINE</a:t>
            </a:r>
            <a:endParaRPr b="1"/>
          </a:p>
        </p:txBody>
      </p:sp>
      <p:cxnSp>
        <p:nvCxnSpPr>
          <p:cNvPr id="237" name="Google Shape;237;p24"/>
          <p:cNvCxnSpPr/>
          <p:nvPr/>
        </p:nvCxnSpPr>
        <p:spPr>
          <a:xfrm>
            <a:off x="10948259" y="10405160"/>
            <a:ext cx="360000" cy="3600"/>
          </a:xfrm>
          <a:prstGeom prst="straightConnector1">
            <a:avLst/>
          </a:prstGeom>
          <a:noFill/>
          <a:ln w="28575" cap="flat" cmpd="sng">
            <a:solidFill>
              <a:schemeClr val="accent6"/>
            </a:solidFill>
            <a:prstDash val="solid"/>
            <a:round/>
            <a:headEnd type="none" w="med" len="med"/>
            <a:tailEnd type="none" w="med" len="med"/>
          </a:ln>
        </p:spPr>
      </p:cxnSp>
      <p:cxnSp>
        <p:nvCxnSpPr>
          <p:cNvPr id="238" name="Google Shape;238;p24"/>
          <p:cNvCxnSpPr/>
          <p:nvPr/>
        </p:nvCxnSpPr>
        <p:spPr>
          <a:xfrm>
            <a:off x="10948259" y="10614033"/>
            <a:ext cx="360000" cy="3600"/>
          </a:xfrm>
          <a:prstGeom prst="straightConnector1">
            <a:avLst/>
          </a:prstGeom>
          <a:noFill/>
          <a:ln w="28575" cap="flat" cmpd="sng">
            <a:solidFill>
              <a:srgbClr val="9E9E9E"/>
            </a:solidFill>
            <a:prstDash val="solid"/>
            <a:round/>
            <a:headEnd type="none" w="med" len="med"/>
            <a:tailEnd type="none" w="med" len="med"/>
          </a:ln>
        </p:spPr>
      </p:cxnSp>
      <p:pic>
        <p:nvPicPr>
          <p:cNvPr id="239" name="Google Shape;239;p24">
            <a:hlinkClick r:id="rId5"/>
          </p:cNvPr>
          <p:cNvPicPr preferRelativeResize="0"/>
          <p:nvPr/>
        </p:nvPicPr>
        <p:blipFill rotWithShape="1">
          <a:blip r:embed="rId6">
            <a:alphaModFix/>
          </a:blip>
          <a:srcRect r="-2532" b="-2501"/>
          <a:stretch/>
        </p:blipFill>
        <p:spPr>
          <a:xfrm>
            <a:off x="435875" y="164488"/>
            <a:ext cx="1575817" cy="1620000"/>
          </a:xfrm>
          <a:prstGeom prst="rect">
            <a:avLst/>
          </a:prstGeom>
          <a:noFill/>
          <a:ln>
            <a:noFill/>
          </a:ln>
        </p:spPr>
      </p:pic>
      <p:sp>
        <p:nvSpPr>
          <p:cNvPr id="11" name="Google Shape;67;p14">
            <a:extLst>
              <a:ext uri="{FF2B5EF4-FFF2-40B4-BE49-F238E27FC236}">
                <a16:creationId xmlns:a16="http://schemas.microsoft.com/office/drawing/2014/main" xmlns="" id="{E080AF98-FE6B-0D04-4EC6-1C8E28A8A0D9}"/>
              </a:ext>
            </a:extLst>
          </p:cNvPr>
          <p:cNvSpPr txBox="1"/>
          <p:nvPr/>
        </p:nvSpPr>
        <p:spPr>
          <a:xfrm>
            <a:off x="7232795" y="3530000"/>
            <a:ext cx="1151456" cy="380743"/>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hu-HU" b="1">
                <a:solidFill>
                  <a:schemeClr val="dk1"/>
                </a:solidFill>
              </a:rPr>
              <a:t>Murmansk</a:t>
            </a:r>
          </a:p>
        </p:txBody>
      </p:sp>
      <p:pic>
        <p:nvPicPr>
          <p:cNvPr id="17" name="Picture 3">
            <a:extLst>
              <a:ext uri="{FF2B5EF4-FFF2-40B4-BE49-F238E27FC236}">
                <a16:creationId xmlns:a16="http://schemas.microsoft.com/office/drawing/2014/main" xmlns="" id="{72C79575-7042-CA37-D6DE-A6AEAC41F25D}"/>
              </a:ext>
            </a:extLst>
          </p:cNvPr>
          <p:cNvPicPr>
            <a:picLocks noChangeAspect="1" noChangeArrowheads="1"/>
          </p:cNvPicPr>
          <p:nvPr/>
        </p:nvPicPr>
        <p:blipFill>
          <a:blip r:embed="rId7"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sp>
        <p:nvSpPr>
          <p:cNvPr id="18" name="Rektangel 11">
            <a:extLst>
              <a:ext uri="{FF2B5EF4-FFF2-40B4-BE49-F238E27FC236}">
                <a16:creationId xmlns:a16="http://schemas.microsoft.com/office/drawing/2014/main" xmlns="" id="{980F0734-39A6-D251-2ADC-9974630C6F97}"/>
              </a:ext>
            </a:extLst>
          </p:cNvPr>
          <p:cNvSpPr/>
          <p:nvPr/>
        </p:nvSpPr>
        <p:spPr>
          <a:xfrm>
            <a:off x="10314979" y="858095"/>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zabadkézi sokszög: alakzat 18">
            <a:extLst>
              <a:ext uri="{FF2B5EF4-FFF2-40B4-BE49-F238E27FC236}">
                <a16:creationId xmlns:a16="http://schemas.microsoft.com/office/drawing/2014/main" xmlns="" id="{8143B9DF-C18D-B5E2-CA76-447323C5EA04}"/>
              </a:ext>
            </a:extLst>
          </p:cNvPr>
          <p:cNvSpPr/>
          <p:nvPr/>
        </p:nvSpPr>
        <p:spPr>
          <a:xfrm>
            <a:off x="7333672" y="6081176"/>
            <a:ext cx="387927" cy="328860"/>
          </a:xfrm>
          <a:custGeom>
            <a:avLst/>
            <a:gdLst>
              <a:gd name="connsiteX0" fmla="*/ 2068946 w 2244436"/>
              <a:gd name="connsiteY0" fmla="*/ 1902691 h 1902691"/>
              <a:gd name="connsiteX1" fmla="*/ 0 w 2244436"/>
              <a:gd name="connsiteY1" fmla="*/ 600364 h 1902691"/>
              <a:gd name="connsiteX2" fmla="*/ 886691 w 2244436"/>
              <a:gd name="connsiteY2" fmla="*/ 0 h 1902691"/>
              <a:gd name="connsiteX3" fmla="*/ 2244436 w 2244436"/>
              <a:gd name="connsiteY3" fmla="*/ 886691 h 1902691"/>
              <a:gd name="connsiteX4" fmla="*/ 2068946 w 2244436"/>
              <a:gd name="connsiteY4" fmla="*/ 1902691 h 19026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44436" h="1902691">
                <a:moveTo>
                  <a:pt x="2068946" y="1902691"/>
                </a:moveTo>
                <a:lnTo>
                  <a:pt x="0" y="600364"/>
                </a:lnTo>
                <a:lnTo>
                  <a:pt x="886691" y="0"/>
                </a:lnTo>
                <a:lnTo>
                  <a:pt x="2244436" y="886691"/>
                </a:lnTo>
                <a:lnTo>
                  <a:pt x="2068946" y="1902691"/>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20" name="Kép 19">
            <a:extLst>
              <a:ext uri="{FF2B5EF4-FFF2-40B4-BE49-F238E27FC236}">
                <a16:creationId xmlns:a16="http://schemas.microsoft.com/office/drawing/2014/main" xmlns="" id="{15205A22-925F-9198-F14B-CF970D031437}"/>
              </a:ext>
            </a:extLst>
          </p:cNvPr>
          <p:cNvPicPr>
            <a:picLocks noChangeAspect="1"/>
          </p:cNvPicPr>
          <p:nvPr/>
        </p:nvPicPr>
        <p:blipFill>
          <a:blip r:embed="rId3">
            <a:grayscl/>
            <a:extLst>
              <a:ext uri="{BEBA8EAE-BF5A-486C-A8C5-ECC9F3942E4B}">
                <a14:imgProps xmlns:a14="http://schemas.microsoft.com/office/drawing/2010/main" xmlns="">
                  <a14:imgLayer r:embed="rId4">
                    <a14:imgEffect>
                      <a14:brightnessContrast bright="-20000" contrast="40000"/>
                    </a14:imgEffect>
                  </a14:imgLayer>
                </a14:imgProps>
              </a:ext>
            </a:extLst>
          </a:blip>
          <a:stretch>
            <a:fillRect/>
          </a:stretch>
        </p:blipFill>
        <p:spPr>
          <a:xfrm>
            <a:off x="-1" y="2249625"/>
            <a:ext cx="15119350" cy="8504634"/>
          </a:xfrm>
          <a:prstGeom prst="rect">
            <a:avLst/>
          </a:prstGeom>
        </p:spPr>
      </p:pic>
      <p:graphicFrame>
        <p:nvGraphicFramePr>
          <p:cNvPr id="75" name="Google Shape;75;p15"/>
          <p:cNvGraphicFramePr/>
          <p:nvPr>
            <p:extLst>
              <p:ext uri="{D42A27DB-BD31-4B8C-83A1-F6EECF244321}">
                <p14:modId xmlns:p14="http://schemas.microsoft.com/office/powerpoint/2010/main" xmlns="" val="2942857765"/>
              </p:ext>
            </p:extLst>
          </p:nvPr>
        </p:nvGraphicFramePr>
        <p:xfrm>
          <a:off x="1" y="0"/>
          <a:ext cx="15119348" cy="10691813"/>
        </p:xfrm>
        <a:graphic>
          <a:graphicData uri="http://schemas.openxmlformats.org/drawingml/2006/table">
            <a:tbl>
              <a:tblPr>
                <a:noFill/>
                <a:tableStyleId>{AE7EAA58-4EDA-4114-B047-75ABB572CC32}</a:tableStyleId>
              </a:tblPr>
              <a:tblGrid>
                <a:gridCol w="2459369">
                  <a:extLst>
                    <a:ext uri="{9D8B030D-6E8A-4147-A177-3AD203B41FA5}">
                      <a16:colId xmlns:a16="http://schemas.microsoft.com/office/drawing/2014/main" xmlns="" val="20000"/>
                    </a:ext>
                  </a:extLst>
                </a:gridCol>
                <a:gridCol w="6658888">
                  <a:extLst>
                    <a:ext uri="{9D8B030D-6E8A-4147-A177-3AD203B41FA5}">
                      <a16:colId xmlns:a16="http://schemas.microsoft.com/office/drawing/2014/main" xmlns="" val="20001"/>
                    </a:ext>
                  </a:extLst>
                </a:gridCol>
                <a:gridCol w="2242904">
                  <a:extLst>
                    <a:ext uri="{9D8B030D-6E8A-4147-A177-3AD203B41FA5}">
                      <a16:colId xmlns:a16="http://schemas.microsoft.com/office/drawing/2014/main" xmlns="" val="20002"/>
                    </a:ext>
                  </a:extLst>
                </a:gridCol>
                <a:gridCol w="3758187">
                  <a:extLst>
                    <a:ext uri="{9D8B030D-6E8A-4147-A177-3AD203B41FA5}">
                      <a16:colId xmlns:a16="http://schemas.microsoft.com/office/drawing/2014/main" xmlns="" val="20003"/>
                    </a:ext>
                  </a:extLst>
                </a:gridCol>
              </a:tblGrid>
              <a:tr h="1185832">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hu-HU" sz="2000" b="1"/>
                        <a:t>SRNTGT050 - Murmansk Oil&amp; Fuel Storage</a:t>
                      </a:r>
                    </a:p>
                    <a:p>
                      <a:pPr marL="0" lvl="0" indent="0" algn="l" rtl="0">
                        <a:spcBef>
                          <a:spcPts val="0"/>
                        </a:spcBef>
                        <a:spcAft>
                          <a:spcPts val="0"/>
                        </a:spcAft>
                        <a:buNone/>
                      </a:pPr>
                      <a:r>
                        <a:rPr lang="fr" sz="2000" b="1"/>
                        <a:t>FACILITY </a:t>
                      </a:r>
                      <a:r>
                        <a:rPr lang="fr" sz="2000" b="1" dirty="0"/>
                        <a:t>OUTLINE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299859">
                <a:tc vMerge="1">
                  <a:txBody>
                    <a:bodyPr/>
                    <a:lstStyle/>
                    <a:p>
                      <a:endParaRPr lang="nb-NO"/>
                    </a:p>
                  </a:txBody>
                  <a:tcPr/>
                </a:tc>
                <a:tc>
                  <a:txBody>
                    <a:bodyPr/>
                    <a:lstStyle/>
                    <a:p>
                      <a:pPr marL="0" lvl="0" indent="0" algn="l" rtl="0">
                        <a:spcBef>
                          <a:spcPts val="0"/>
                        </a:spcBef>
                        <a:spcAft>
                          <a:spcPts val="0"/>
                        </a:spcAft>
                        <a:buNone/>
                      </a:pPr>
                      <a:r>
                        <a:rPr lang="nb-NO" sz="1500" b="1" dirty="0"/>
                        <a:t>BE</a:t>
                      </a:r>
                      <a:r>
                        <a:rPr lang="nb-NO" sz="1500" b="1"/>
                        <a:t>: SRNTGT050   CATCODE: 7</a:t>
                      </a:r>
                      <a:endParaRPr lang="nb-NO" sz="1500" b="1" dirty="0"/>
                    </a:p>
                    <a:p>
                      <a:pPr marL="0" lvl="0" indent="0" algn="l" rtl="0">
                        <a:spcBef>
                          <a:spcPts val="0"/>
                        </a:spcBef>
                        <a:spcAft>
                          <a:spcPts val="0"/>
                        </a:spcAft>
                        <a:buNone/>
                      </a:pPr>
                      <a:r>
                        <a:rPr lang="pt-BR" sz="1500" b="1"/>
                        <a:t>MIDB GEO: [N 68 55.972] [E033 03.240]</a:t>
                      </a:r>
                    </a:p>
                    <a:p>
                      <a:pPr marL="0" lvl="0" indent="0" algn="l" rtl="0">
                        <a:spcBef>
                          <a:spcPts val="0"/>
                        </a:spcBef>
                        <a:spcAft>
                          <a:spcPts val="0"/>
                        </a:spcAft>
                        <a:buNone/>
                      </a:pPr>
                      <a:r>
                        <a:rPr lang="nb-NO" sz="1500" b="1"/>
                        <a:t>ICOD</a:t>
                      </a:r>
                      <a:r>
                        <a:rPr lang="nb-NO" sz="1500" b="1" dirty="0"/>
                        <a:t>: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206122">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76" name="Google Shape;76;p15"/>
          <p:cNvGrpSpPr/>
          <p:nvPr/>
        </p:nvGrpSpPr>
        <p:grpSpPr>
          <a:xfrm>
            <a:off x="13999925" y="2400964"/>
            <a:ext cx="519600" cy="1236436"/>
            <a:chOff x="4246325" y="4458364"/>
            <a:chExt cx="519600" cy="1236436"/>
          </a:xfrm>
        </p:grpSpPr>
        <p:cxnSp>
          <p:nvCxnSpPr>
            <p:cNvPr id="77" name="Google Shape;77;p15"/>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78" name="Google Shape;78;p15"/>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sp>
        <p:nvSpPr>
          <p:cNvPr id="80" name="Google Shape;80;p15"/>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81" name="Google Shape;81;p15"/>
          <p:cNvSpPr txBox="1"/>
          <p:nvPr/>
        </p:nvSpPr>
        <p:spPr>
          <a:xfrm>
            <a:off x="0" y="2488700"/>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11" name="Picture 3"/>
          <p:cNvPicPr>
            <a:picLocks noChangeAspect="1" noChangeArrowheads="1"/>
          </p:cNvPicPr>
          <p:nvPr/>
        </p:nvPicPr>
        <p:blipFill>
          <a:blip r:embed="rId5"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2" name="Picture 1" descr="D:\GIT PROJECTS\OPAT-background\Virtual Intelligence Service only logo.PNG"/>
          <p:cNvPicPr>
            <a:picLocks noChangeAspect="1" noChangeArrowheads="1"/>
          </p:cNvPicPr>
          <p:nvPr/>
        </p:nvPicPr>
        <p:blipFill>
          <a:blip r:embed="rId6"/>
          <a:srcRect/>
          <a:stretch>
            <a:fillRect/>
          </a:stretch>
        </p:blipFill>
        <p:spPr bwMode="auto">
          <a:xfrm>
            <a:off x="0" y="0"/>
            <a:ext cx="2225675" cy="1958975"/>
          </a:xfrm>
          <a:prstGeom prst="rect">
            <a:avLst/>
          </a:prstGeom>
          <a:noFill/>
        </p:spPr>
      </p:pic>
      <p:cxnSp>
        <p:nvCxnSpPr>
          <p:cNvPr id="13" name="Google Shape;65;p14"/>
          <p:cNvCxnSpPr/>
          <p:nvPr/>
        </p:nvCxnSpPr>
        <p:spPr>
          <a:xfrm rot="10800000">
            <a:off x="15909206" y="1772528"/>
            <a:ext cx="17400" cy="1080000"/>
          </a:xfrm>
          <a:prstGeom prst="straightConnector1">
            <a:avLst/>
          </a:prstGeom>
          <a:noFill/>
          <a:ln w="38100" cap="flat" cmpd="sng">
            <a:solidFill>
              <a:schemeClr val="bg1"/>
            </a:solidFill>
            <a:prstDash val="solid"/>
            <a:round/>
            <a:headEnd type="none" w="med" len="med"/>
            <a:tailEnd type="triangle" w="med" len="med"/>
          </a:ln>
        </p:spPr>
      </p:cxnSp>
      <p:sp>
        <p:nvSpPr>
          <p:cNvPr id="14" name="Google Shape;66;p14"/>
          <p:cNvSpPr txBox="1"/>
          <p:nvPr/>
        </p:nvSpPr>
        <p:spPr>
          <a:xfrm>
            <a:off x="15926606" y="2362464"/>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dirty="0">
                <a:solidFill>
                  <a:schemeClr val="bg1"/>
                </a:solidFill>
              </a:rPr>
              <a:t>N</a:t>
            </a:r>
            <a:endParaRPr sz="3000" b="1">
              <a:solidFill>
                <a:schemeClr val="bg1"/>
              </a:solidFill>
            </a:endParaRPr>
          </a:p>
        </p:txBody>
      </p:sp>
      <p:sp>
        <p:nvSpPr>
          <p:cNvPr id="15" name="Rektangel 14"/>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ktangel 11">
            <a:extLst>
              <a:ext uri="{FF2B5EF4-FFF2-40B4-BE49-F238E27FC236}">
                <a16:creationId xmlns:a16="http://schemas.microsoft.com/office/drawing/2014/main" xmlns="" id="{7D806D2E-9B1F-657A-F44D-EE22B00BCEAF}"/>
              </a:ext>
            </a:extLst>
          </p:cNvPr>
          <p:cNvSpPr/>
          <p:nvPr/>
        </p:nvSpPr>
        <p:spPr>
          <a:xfrm>
            <a:off x="10314979" y="858095"/>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Szabadkézi sokszög: alakzat 21">
            <a:extLst>
              <a:ext uri="{FF2B5EF4-FFF2-40B4-BE49-F238E27FC236}">
                <a16:creationId xmlns:a16="http://schemas.microsoft.com/office/drawing/2014/main" xmlns="" id="{5E49DA63-3BDB-9856-EBBF-A3DB8457E5DC}"/>
              </a:ext>
            </a:extLst>
          </p:cNvPr>
          <p:cNvSpPr/>
          <p:nvPr/>
        </p:nvSpPr>
        <p:spPr>
          <a:xfrm>
            <a:off x="6326909" y="4017818"/>
            <a:ext cx="2244436" cy="1902691"/>
          </a:xfrm>
          <a:custGeom>
            <a:avLst/>
            <a:gdLst>
              <a:gd name="connsiteX0" fmla="*/ 2068946 w 2244436"/>
              <a:gd name="connsiteY0" fmla="*/ 1902691 h 1902691"/>
              <a:gd name="connsiteX1" fmla="*/ 0 w 2244436"/>
              <a:gd name="connsiteY1" fmla="*/ 600364 h 1902691"/>
              <a:gd name="connsiteX2" fmla="*/ 886691 w 2244436"/>
              <a:gd name="connsiteY2" fmla="*/ 0 h 1902691"/>
              <a:gd name="connsiteX3" fmla="*/ 2244436 w 2244436"/>
              <a:gd name="connsiteY3" fmla="*/ 886691 h 1902691"/>
              <a:gd name="connsiteX4" fmla="*/ 2068946 w 2244436"/>
              <a:gd name="connsiteY4" fmla="*/ 1902691 h 19026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44436" h="1902691">
                <a:moveTo>
                  <a:pt x="2068946" y="1902691"/>
                </a:moveTo>
                <a:lnTo>
                  <a:pt x="0" y="600364"/>
                </a:lnTo>
                <a:lnTo>
                  <a:pt x="886691" y="0"/>
                </a:lnTo>
                <a:lnTo>
                  <a:pt x="2244436" y="886691"/>
                </a:lnTo>
                <a:lnTo>
                  <a:pt x="2068946" y="1902691"/>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u-HU"/>
          </a:p>
        </p:txBody>
      </p:sp>
      <p:grpSp>
        <p:nvGrpSpPr>
          <p:cNvPr id="23" name="Google Shape;233;p24">
            <a:extLst>
              <a:ext uri="{FF2B5EF4-FFF2-40B4-BE49-F238E27FC236}">
                <a16:creationId xmlns:a16="http://schemas.microsoft.com/office/drawing/2014/main" xmlns="" id="{50A870CF-9095-04A9-F0B9-2BFB6991DF80}"/>
              </a:ext>
            </a:extLst>
          </p:cNvPr>
          <p:cNvGrpSpPr/>
          <p:nvPr/>
        </p:nvGrpSpPr>
        <p:grpSpPr>
          <a:xfrm>
            <a:off x="8384184" y="5920509"/>
            <a:ext cx="5884241" cy="509861"/>
            <a:chOff x="8578044" y="1688647"/>
            <a:chExt cx="4053559" cy="1216125"/>
          </a:xfrm>
        </p:grpSpPr>
        <p:sp>
          <p:nvSpPr>
            <p:cNvPr id="24" name="Google Shape;234;p24">
              <a:extLst>
                <a:ext uri="{FF2B5EF4-FFF2-40B4-BE49-F238E27FC236}">
                  <a16:creationId xmlns:a16="http://schemas.microsoft.com/office/drawing/2014/main" xmlns="" id="{2718B2E3-E6E1-611F-3A33-2B389DE646F8}"/>
                </a:ext>
              </a:extLst>
            </p:cNvPr>
            <p:cNvSpPr txBox="1"/>
            <p:nvPr/>
          </p:nvSpPr>
          <p:spPr>
            <a:xfrm>
              <a:off x="9927422" y="1762088"/>
              <a:ext cx="2704181" cy="1142684"/>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r>
                <a:rPr lang="hu-HU" b="1">
                  <a:solidFill>
                    <a:schemeClr val="dk1"/>
                  </a:solidFill>
                </a:rPr>
                <a:t>SRNTGT050</a:t>
              </a:r>
              <a:r>
                <a:rPr lang="hu-HU" sz="1400" b="1"/>
                <a:t>- Murmansk Oil&amp; Fuel Storage</a:t>
              </a:r>
            </a:p>
            <a:p>
              <a:pPr marL="0" lvl="0" indent="0" algn="l" rtl="0">
                <a:spcBef>
                  <a:spcPts val="0"/>
                </a:spcBef>
                <a:spcAft>
                  <a:spcPts val="0"/>
                </a:spcAft>
                <a:buNone/>
              </a:pPr>
              <a:r>
                <a:rPr lang="hu-HU" b="1">
                  <a:solidFill>
                    <a:schemeClr val="dk1"/>
                  </a:solidFill>
                </a:rPr>
                <a:t>TARGET</a:t>
              </a:r>
            </a:p>
          </p:txBody>
        </p:sp>
        <p:cxnSp>
          <p:nvCxnSpPr>
            <p:cNvPr id="25" name="Google Shape;235;p24">
              <a:extLst>
                <a:ext uri="{FF2B5EF4-FFF2-40B4-BE49-F238E27FC236}">
                  <a16:creationId xmlns:a16="http://schemas.microsoft.com/office/drawing/2014/main" xmlns="" id="{65E2E281-CCE6-4A71-6635-E7483A6ECDD8}"/>
                </a:ext>
              </a:extLst>
            </p:cNvPr>
            <p:cNvCxnSpPr>
              <a:cxnSpLocks/>
              <a:stCxn id="24" idx="1"/>
            </p:cNvCxnSpPr>
            <p:nvPr/>
          </p:nvCxnSpPr>
          <p:spPr>
            <a:xfrm flipH="1" flipV="1">
              <a:off x="8578044" y="1688647"/>
              <a:ext cx="1349378" cy="644784"/>
            </a:xfrm>
            <a:prstGeom prst="straightConnector1">
              <a:avLst/>
            </a:prstGeom>
            <a:noFill/>
            <a:ln w="19050" cap="flat" cmpd="sng">
              <a:solidFill>
                <a:schemeClr val="bg1"/>
              </a:solidFill>
              <a:prstDash val="solid"/>
              <a:round/>
              <a:headEnd type="none" w="med" len="med"/>
              <a:tailEnd type="none" w="med" len="med"/>
            </a:ln>
          </p:spPr>
        </p:cxn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22" name="Kép 21">
            <a:extLst>
              <a:ext uri="{FF2B5EF4-FFF2-40B4-BE49-F238E27FC236}">
                <a16:creationId xmlns:a16="http://schemas.microsoft.com/office/drawing/2014/main" xmlns="" id="{2EBF8EAB-C428-D809-9024-1FE16721158B}"/>
              </a:ext>
            </a:extLst>
          </p:cNvPr>
          <p:cNvPicPr>
            <a:picLocks noChangeAspect="1"/>
          </p:cNvPicPr>
          <p:nvPr/>
        </p:nvPicPr>
        <p:blipFill>
          <a:blip r:embed="rId3">
            <a:grayscl/>
            <a:extLst>
              <a:ext uri="{BEBA8EAE-BF5A-486C-A8C5-ECC9F3942E4B}">
                <a14:imgProps xmlns:a14="http://schemas.microsoft.com/office/drawing/2010/main" xmlns="">
                  <a14:imgLayer r:embed="rId4">
                    <a14:imgEffect>
                      <a14:brightnessContrast bright="-20000" contrast="70000"/>
                    </a14:imgEffect>
                  </a14:imgLayer>
                </a14:imgProps>
              </a:ext>
            </a:extLst>
          </a:blip>
          <a:stretch>
            <a:fillRect/>
          </a:stretch>
        </p:blipFill>
        <p:spPr>
          <a:xfrm>
            <a:off x="0" y="2206954"/>
            <a:ext cx="15119350" cy="8504634"/>
          </a:xfrm>
          <a:prstGeom prst="rect">
            <a:avLst/>
          </a:prstGeom>
        </p:spPr>
      </p:pic>
      <p:graphicFrame>
        <p:nvGraphicFramePr>
          <p:cNvPr id="156" name="Google Shape;156;p20"/>
          <p:cNvGraphicFramePr/>
          <p:nvPr>
            <p:extLst>
              <p:ext uri="{D42A27DB-BD31-4B8C-83A1-F6EECF244321}">
                <p14:modId xmlns:p14="http://schemas.microsoft.com/office/powerpoint/2010/main" xmlns="" val="3891603555"/>
              </p:ext>
            </p:extLst>
          </p:nvPr>
        </p:nvGraphicFramePr>
        <p:xfrm>
          <a:off x="21473" y="1"/>
          <a:ext cx="15098526" cy="10691812"/>
        </p:xfrm>
        <a:graphic>
          <a:graphicData uri="http://schemas.openxmlformats.org/drawingml/2006/table">
            <a:tbl>
              <a:tblPr>
                <a:noFill/>
                <a:tableStyleId>{AE7EAA58-4EDA-4114-B047-75ABB572CC32}</a:tableStyleId>
              </a:tblPr>
              <a:tblGrid>
                <a:gridCol w="2505036">
                  <a:extLst>
                    <a:ext uri="{9D8B030D-6E8A-4147-A177-3AD203B41FA5}">
                      <a16:colId xmlns:a16="http://schemas.microsoft.com/office/drawing/2014/main" xmlns="" val="20000"/>
                    </a:ext>
                  </a:extLst>
                </a:gridCol>
                <a:gridCol w="6553145">
                  <a:extLst>
                    <a:ext uri="{9D8B030D-6E8A-4147-A177-3AD203B41FA5}">
                      <a16:colId xmlns:a16="http://schemas.microsoft.com/office/drawing/2014/main" xmlns="" val="20001"/>
                    </a:ext>
                  </a:extLst>
                </a:gridCol>
                <a:gridCol w="2299044">
                  <a:extLst>
                    <a:ext uri="{9D8B030D-6E8A-4147-A177-3AD203B41FA5}">
                      <a16:colId xmlns:a16="http://schemas.microsoft.com/office/drawing/2014/main" xmlns="" val="20002"/>
                    </a:ext>
                  </a:extLst>
                </a:gridCol>
                <a:gridCol w="3741301">
                  <a:extLst>
                    <a:ext uri="{9D8B030D-6E8A-4147-A177-3AD203B41FA5}">
                      <a16:colId xmlns:a16="http://schemas.microsoft.com/office/drawing/2014/main" xmlns="" val="20003"/>
                    </a:ext>
                  </a:extLst>
                </a:gridCol>
              </a:tblGrid>
              <a:tr h="843759">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hu-HU" sz="2000" b="1"/>
                        <a:t>SRNTGT050 - Murmansk Oil&amp; Fuel Storage</a:t>
                      </a:r>
                    </a:p>
                    <a:p>
                      <a:pPr marL="0" lvl="0" indent="0" algn="l" rtl="0">
                        <a:spcBef>
                          <a:spcPts val="0"/>
                        </a:spcBef>
                        <a:spcAft>
                          <a:spcPts val="0"/>
                        </a:spcAft>
                        <a:buNone/>
                      </a:pPr>
                      <a:r>
                        <a:rPr lang="fr" sz="2000" b="1"/>
                        <a:t>JOINT </a:t>
                      </a:r>
                      <a:r>
                        <a:rPr lang="fr" sz="2000" b="1" dirty="0"/>
                        <a:t>DESIRED POINT OF IMPACT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1690">
                <a:tc vMerge="1">
                  <a:txBody>
                    <a:bodyPr/>
                    <a:lstStyle/>
                    <a:p>
                      <a:endParaRPr lang="nb-NO"/>
                    </a:p>
                  </a:txBody>
                  <a:tcPr/>
                </a:tc>
                <a:tc>
                  <a:txBody>
                    <a:bodyPr/>
                    <a:lstStyle/>
                    <a:p>
                      <a:pPr marL="0" lvl="0" indent="0" algn="l" rtl="0">
                        <a:spcBef>
                          <a:spcPts val="0"/>
                        </a:spcBef>
                        <a:spcAft>
                          <a:spcPts val="0"/>
                        </a:spcAft>
                        <a:buNone/>
                      </a:pPr>
                      <a:r>
                        <a:rPr lang="nb-NO" sz="1500" b="1" dirty="0"/>
                        <a:t>BE</a:t>
                      </a:r>
                      <a:r>
                        <a:rPr lang="nb-NO" sz="1500" b="1"/>
                        <a:t>: SRNTGT050   CATCODE: 7</a:t>
                      </a:r>
                      <a:endParaRPr lang="nb-NO" sz="1500" b="1" dirty="0"/>
                    </a:p>
                    <a:p>
                      <a:pPr marL="0" lvl="0" indent="0" algn="l" rtl="0">
                        <a:spcBef>
                          <a:spcPts val="0"/>
                        </a:spcBef>
                        <a:spcAft>
                          <a:spcPts val="0"/>
                        </a:spcAft>
                        <a:buNone/>
                      </a:pPr>
                      <a:r>
                        <a:rPr lang="pt-BR" sz="1500" b="1"/>
                        <a:t>MIDB GEO: [N 68 55.972] [E033 03.240]</a:t>
                      </a:r>
                    </a:p>
                    <a:p>
                      <a:pPr marL="0" lvl="0" indent="0" algn="l" rtl="0">
                        <a:spcBef>
                          <a:spcPts val="0"/>
                        </a:spcBef>
                        <a:spcAft>
                          <a:spcPts val="0"/>
                        </a:spcAft>
                        <a:buNone/>
                      </a:pPr>
                      <a:r>
                        <a:rPr lang="nb-NO" sz="1500" b="1"/>
                        <a:t>ICOD</a:t>
                      </a:r>
                      <a:r>
                        <a:rPr lang="nb-NO" sz="1500" b="1" dirty="0"/>
                        <a:t>: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46363">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57" name="Google Shape;157;p20"/>
          <p:cNvGrpSpPr/>
          <p:nvPr/>
        </p:nvGrpSpPr>
        <p:grpSpPr>
          <a:xfrm rot="2538567">
            <a:off x="10732715" y="2284930"/>
            <a:ext cx="519600" cy="1236436"/>
            <a:chOff x="4246325" y="4458364"/>
            <a:chExt cx="519600" cy="1236436"/>
          </a:xfrm>
        </p:grpSpPr>
        <p:cxnSp>
          <p:nvCxnSpPr>
            <p:cNvPr id="158" name="Google Shape;158;p20"/>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159" name="Google Shape;159;p20"/>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sp>
        <p:nvSpPr>
          <p:cNvPr id="169" name="Google Shape;169;p20"/>
          <p:cNvSpPr txBox="1"/>
          <p:nvPr/>
        </p:nvSpPr>
        <p:spPr>
          <a:xfrm>
            <a:off x="12604530" y="2757806"/>
            <a:ext cx="2540100" cy="78594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a:t>
            </a:r>
            <a:r>
              <a:rPr lang="fr" sz="1000" b="1"/>
              <a:t>B</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6</a:t>
            </a:r>
            <a:r>
              <a:rPr lang="hu-HU" sz="1000" b="1"/>
              <a:t>8 55.922 E 033 03.318</a:t>
            </a:r>
            <a:endParaRPr lang="pt-BR" sz="1000" b="1"/>
          </a:p>
          <a:p>
            <a:pPr marL="0" lvl="0" indent="0" algn="l" rtl="0">
              <a:spcBef>
                <a:spcPts val="0"/>
              </a:spcBef>
              <a:spcAft>
                <a:spcPts val="0"/>
              </a:spcAft>
              <a:buNone/>
            </a:pPr>
            <a:r>
              <a:rPr lang="pt-BR" sz="1000" b="1"/>
              <a:t>DPI MSL: </a:t>
            </a:r>
            <a:r>
              <a:rPr lang="hu-HU" sz="1000" b="1"/>
              <a:t>379</a:t>
            </a:r>
            <a:r>
              <a:rPr lang="pt-BR" sz="1000" b="1"/>
              <a:t> FT</a:t>
            </a:r>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170" name="Google Shape;170;p20"/>
          <p:cNvSpPr txBox="1"/>
          <p:nvPr/>
        </p:nvSpPr>
        <p:spPr>
          <a:xfrm>
            <a:off x="12591995" y="3535213"/>
            <a:ext cx="2540100" cy="76649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a:t>
            </a:r>
            <a:r>
              <a:rPr lang="fr" sz="1000" b="1"/>
              <a:t>C</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a:t>
            </a:r>
            <a:r>
              <a:rPr lang="hu-HU" sz="1000" b="1"/>
              <a:t>68 55.897 E 033 03.366</a:t>
            </a:r>
            <a:r>
              <a:rPr lang="pt-BR" sz="1000" b="1"/>
              <a:t> </a:t>
            </a:r>
            <a:endParaRPr lang="hu-HU" sz="1000" b="1"/>
          </a:p>
          <a:p>
            <a:pPr marL="0" lvl="0" indent="0" algn="l" rtl="0">
              <a:spcBef>
                <a:spcPts val="0"/>
              </a:spcBef>
              <a:spcAft>
                <a:spcPts val="0"/>
              </a:spcAft>
              <a:buNone/>
            </a:pPr>
            <a:r>
              <a:rPr lang="fr" sz="1000" b="1"/>
              <a:t>DPI </a:t>
            </a:r>
            <a:r>
              <a:rPr lang="fr" sz="1000" b="1" dirty="0"/>
              <a:t>MSL</a:t>
            </a:r>
            <a:r>
              <a:rPr lang="fr" sz="1000" b="1"/>
              <a:t>: </a:t>
            </a:r>
            <a:r>
              <a:rPr lang="hu-HU" sz="1000" b="1"/>
              <a:t>376</a:t>
            </a:r>
            <a:r>
              <a:rPr lang="fr" sz="1000" b="1"/>
              <a:t> FT</a:t>
            </a:r>
            <a:endParaRPr sz="1000" b="1"/>
          </a:p>
        </p:txBody>
      </p:sp>
      <p:sp>
        <p:nvSpPr>
          <p:cNvPr id="171" name="Google Shape;171;p20"/>
          <p:cNvSpPr txBox="1"/>
          <p:nvPr/>
        </p:nvSpPr>
        <p:spPr>
          <a:xfrm>
            <a:off x="12579250" y="1964626"/>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a:t>
            </a:r>
            <a:r>
              <a:rPr lang="fr" sz="1000" b="1"/>
              <a:t>A</a:t>
            </a:r>
            <a:endParaRPr sz="1000" b="1"/>
          </a:p>
          <a:p>
            <a:pPr marL="0" lvl="0" indent="0" algn="l" rtl="0">
              <a:spcBef>
                <a:spcPts val="0"/>
              </a:spcBef>
              <a:spcAft>
                <a:spcPts val="0"/>
              </a:spcAft>
              <a:buNone/>
            </a:pPr>
            <a:r>
              <a:rPr lang="hu-HU" sz="1000"/>
              <a:t>OIL STORAGE</a:t>
            </a:r>
          </a:p>
          <a:p>
            <a:pPr lvl="1"/>
            <a:r>
              <a:rPr lang="pt-BR" sz="1000" b="1"/>
              <a:t>N 6</a:t>
            </a:r>
            <a:r>
              <a:rPr lang="hu-HU" sz="1000" b="1"/>
              <a:t>8</a:t>
            </a:r>
            <a:r>
              <a:rPr lang="pt-BR" sz="1000" b="1"/>
              <a:t> </a:t>
            </a:r>
            <a:r>
              <a:rPr lang="hu-HU" sz="1000" b="1"/>
              <a:t>55.942</a:t>
            </a:r>
            <a:r>
              <a:rPr lang="pt-BR" sz="1000" b="1"/>
              <a:t> E 03</a:t>
            </a:r>
            <a:r>
              <a:rPr lang="hu-HU" sz="1000" b="1"/>
              <a:t>3</a:t>
            </a:r>
            <a:r>
              <a:rPr lang="pt-BR" sz="1000" b="1"/>
              <a:t> </a:t>
            </a:r>
            <a:r>
              <a:rPr lang="hu-HU" sz="1000" b="1"/>
              <a:t>286</a:t>
            </a:r>
            <a:r>
              <a:rPr lang="pt-BR" sz="1000" b="1"/>
              <a:t> </a:t>
            </a:r>
            <a:endParaRPr lang="hu-HU" sz="1000" b="1"/>
          </a:p>
          <a:p>
            <a:pPr marL="0" lvl="0" indent="0" algn="l" rtl="0">
              <a:spcBef>
                <a:spcPts val="0"/>
              </a:spcBef>
              <a:spcAft>
                <a:spcPts val="0"/>
              </a:spcAft>
              <a:buNone/>
            </a:pPr>
            <a:r>
              <a:rPr lang="fr" sz="1000" b="1"/>
              <a:t>DPI </a:t>
            </a:r>
            <a:r>
              <a:rPr lang="fr" sz="1000" b="1" dirty="0"/>
              <a:t>MSL</a:t>
            </a:r>
            <a:r>
              <a:rPr lang="fr" sz="1000" b="1"/>
              <a:t>: </a:t>
            </a:r>
            <a:r>
              <a:rPr lang="hu-HU" sz="1000" b="1"/>
              <a:t>382</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172" name="Google Shape;172;p20"/>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73" name="Google Shape;173;p20"/>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5" cstate="screen"/>
          <a:srcRect b="514"/>
          <a:stretch>
            <a:fillRect/>
          </a:stretch>
        </p:blipFill>
        <p:spPr bwMode="auto">
          <a:xfrm>
            <a:off x="9081648" y="35321"/>
            <a:ext cx="2276553" cy="1888331"/>
          </a:xfrm>
          <a:prstGeom prst="rect">
            <a:avLst/>
          </a:prstGeom>
          <a:noFill/>
          <a:ln w="9525">
            <a:solidFill>
              <a:schemeClr val="tx1"/>
            </a:solidFill>
            <a:miter lim="800000"/>
            <a:headEnd/>
            <a:tailEnd/>
          </a:ln>
          <a:effectLst/>
        </p:spPr>
      </p:pic>
      <p:pic>
        <p:nvPicPr>
          <p:cNvPr id="24" name="Picture 1" descr="D:\GIT PROJECTS\OPAT-background\Virtual Intelligence Service only logo.PNG"/>
          <p:cNvPicPr>
            <a:picLocks noChangeAspect="1" noChangeArrowheads="1"/>
          </p:cNvPicPr>
          <p:nvPr/>
        </p:nvPicPr>
        <p:blipFill>
          <a:blip r:embed="rId6"/>
          <a:srcRect/>
          <a:stretch>
            <a:fillRect/>
          </a:stretch>
        </p:blipFill>
        <p:spPr bwMode="auto">
          <a:xfrm>
            <a:off x="0" y="0"/>
            <a:ext cx="2225675" cy="1958975"/>
          </a:xfrm>
          <a:prstGeom prst="rect">
            <a:avLst/>
          </a:prstGeom>
          <a:noFill/>
        </p:spPr>
      </p:pic>
      <p:cxnSp>
        <p:nvCxnSpPr>
          <p:cNvPr id="25" name="Google Shape;65;p14"/>
          <p:cNvCxnSpPr/>
          <p:nvPr/>
        </p:nvCxnSpPr>
        <p:spPr>
          <a:xfrm rot="10800000">
            <a:off x="15909206" y="1772528"/>
            <a:ext cx="17400" cy="1080000"/>
          </a:xfrm>
          <a:prstGeom prst="straightConnector1">
            <a:avLst/>
          </a:prstGeom>
          <a:noFill/>
          <a:ln w="38100" cap="flat" cmpd="sng">
            <a:solidFill>
              <a:schemeClr val="bg1"/>
            </a:solidFill>
            <a:prstDash val="solid"/>
            <a:round/>
            <a:headEnd type="none" w="med" len="med"/>
            <a:tailEnd type="triangle" w="med" len="med"/>
          </a:ln>
        </p:spPr>
      </p:cxnSp>
      <p:sp>
        <p:nvSpPr>
          <p:cNvPr id="26" name="Google Shape;66;p14"/>
          <p:cNvSpPr txBox="1"/>
          <p:nvPr/>
        </p:nvSpPr>
        <p:spPr>
          <a:xfrm>
            <a:off x="15926606" y="2362464"/>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dirty="0">
                <a:solidFill>
                  <a:schemeClr val="bg1"/>
                </a:solidFill>
              </a:rPr>
              <a:t>N</a:t>
            </a:r>
            <a:endParaRPr sz="3000" b="1">
              <a:solidFill>
                <a:schemeClr val="bg1"/>
              </a:solidFill>
            </a:endParaRPr>
          </a:p>
        </p:txBody>
      </p:sp>
      <p:sp>
        <p:nvSpPr>
          <p:cNvPr id="27" name="Rektangel 26"/>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Google Shape;171;p20">
            <a:extLst>
              <a:ext uri="{FF2B5EF4-FFF2-40B4-BE49-F238E27FC236}">
                <a16:creationId xmlns:a16="http://schemas.microsoft.com/office/drawing/2014/main" xmlns="" id="{9DA1DA3C-670F-9774-C549-48BB7BE271AB}"/>
              </a:ext>
            </a:extLst>
          </p:cNvPr>
          <p:cNvSpPr txBox="1"/>
          <p:nvPr/>
        </p:nvSpPr>
        <p:spPr>
          <a:xfrm>
            <a:off x="12585947" y="4301706"/>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SRNTGT050D</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a:t>
            </a:r>
            <a:r>
              <a:rPr lang="hu-HU" sz="1000" b="1"/>
              <a:t>68 55.875 E 033 03.396</a:t>
            </a:r>
          </a:p>
          <a:p>
            <a:pPr marL="0" lvl="0" indent="0" algn="l" rtl="0">
              <a:spcBef>
                <a:spcPts val="0"/>
              </a:spcBef>
              <a:spcAft>
                <a:spcPts val="0"/>
              </a:spcAft>
              <a:buNone/>
            </a:pPr>
            <a:r>
              <a:rPr lang="fr" sz="1000" b="1"/>
              <a:t>DPI </a:t>
            </a:r>
            <a:r>
              <a:rPr lang="fr" sz="1000" b="1" dirty="0"/>
              <a:t>MSL</a:t>
            </a:r>
            <a:r>
              <a:rPr lang="fr" sz="1000" b="1"/>
              <a:t>: </a:t>
            </a:r>
            <a:r>
              <a:rPr lang="hu-HU" sz="1000" b="1"/>
              <a:t>376</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3" name="Google Shape;171;p20">
            <a:extLst>
              <a:ext uri="{FF2B5EF4-FFF2-40B4-BE49-F238E27FC236}">
                <a16:creationId xmlns:a16="http://schemas.microsoft.com/office/drawing/2014/main" xmlns="" id="{3429E27E-77A1-6C13-8C17-706F3D53B4ED}"/>
              </a:ext>
            </a:extLst>
          </p:cNvPr>
          <p:cNvSpPr txBox="1"/>
          <p:nvPr/>
        </p:nvSpPr>
        <p:spPr>
          <a:xfrm>
            <a:off x="12572737" y="5085158"/>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SRNTGT050E</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a:t>
            </a:r>
            <a:r>
              <a:rPr lang="hu-HU" sz="1000" b="1"/>
              <a:t>68 55.972 E 033 03.238</a:t>
            </a:r>
            <a:r>
              <a:rPr lang="pt-BR" sz="1000" b="1"/>
              <a:t> </a:t>
            </a:r>
            <a:endParaRPr lang="hu-HU" sz="1000" b="1"/>
          </a:p>
          <a:p>
            <a:pPr marL="0" lvl="0" indent="0" algn="l" rtl="0">
              <a:spcBef>
                <a:spcPts val="0"/>
              </a:spcBef>
              <a:spcAft>
                <a:spcPts val="0"/>
              </a:spcAft>
              <a:buNone/>
            </a:pPr>
            <a:r>
              <a:rPr lang="fr" sz="1000" b="1"/>
              <a:t>DPI </a:t>
            </a:r>
            <a:r>
              <a:rPr lang="fr" sz="1000" b="1" dirty="0"/>
              <a:t>MSL</a:t>
            </a:r>
            <a:r>
              <a:rPr lang="fr" sz="1000" b="1"/>
              <a:t>: </a:t>
            </a:r>
            <a:r>
              <a:rPr lang="hu-HU" sz="1000" b="1"/>
              <a:t>385</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4" name="Google Shape;171;p20">
            <a:extLst>
              <a:ext uri="{FF2B5EF4-FFF2-40B4-BE49-F238E27FC236}">
                <a16:creationId xmlns:a16="http://schemas.microsoft.com/office/drawing/2014/main" xmlns="" id="{20961135-C651-CA4B-5833-41383CA81909}"/>
              </a:ext>
            </a:extLst>
          </p:cNvPr>
          <p:cNvSpPr txBox="1"/>
          <p:nvPr/>
        </p:nvSpPr>
        <p:spPr>
          <a:xfrm>
            <a:off x="12565257" y="5880834"/>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SRNTGT050F</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a:t>
            </a:r>
            <a:r>
              <a:rPr lang="hu-HU" sz="1000" b="1"/>
              <a:t>68 55.994 E 033 03.202</a:t>
            </a:r>
          </a:p>
          <a:p>
            <a:pPr marL="0" lvl="0" indent="0" algn="l" rtl="0">
              <a:spcBef>
                <a:spcPts val="0"/>
              </a:spcBef>
              <a:spcAft>
                <a:spcPts val="0"/>
              </a:spcAft>
              <a:buNone/>
            </a:pPr>
            <a:r>
              <a:rPr lang="fr" sz="1000" b="1"/>
              <a:t>DPI </a:t>
            </a:r>
            <a:r>
              <a:rPr lang="fr" sz="1000" b="1" dirty="0"/>
              <a:t>MSL</a:t>
            </a:r>
            <a:r>
              <a:rPr lang="fr" sz="1000" b="1"/>
              <a:t>: </a:t>
            </a:r>
            <a:r>
              <a:rPr lang="hu-HU" sz="1000" b="1"/>
              <a:t>386</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5" name="Google Shape;171;p20">
            <a:extLst>
              <a:ext uri="{FF2B5EF4-FFF2-40B4-BE49-F238E27FC236}">
                <a16:creationId xmlns:a16="http://schemas.microsoft.com/office/drawing/2014/main" xmlns="" id="{BFA784F2-F4B3-DB67-DB37-7BA423659363}"/>
              </a:ext>
            </a:extLst>
          </p:cNvPr>
          <p:cNvSpPr txBox="1"/>
          <p:nvPr/>
        </p:nvSpPr>
        <p:spPr>
          <a:xfrm>
            <a:off x="12557777" y="6671146"/>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SRNTGT050G</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a:t>
            </a:r>
            <a:r>
              <a:rPr lang="hu-HU" sz="1000" b="1"/>
              <a:t>68 56.020 E 033 03.158</a:t>
            </a:r>
          </a:p>
          <a:p>
            <a:pPr marL="0" lvl="0" indent="0" algn="l" rtl="0">
              <a:spcBef>
                <a:spcPts val="0"/>
              </a:spcBef>
              <a:spcAft>
                <a:spcPts val="0"/>
              </a:spcAft>
              <a:buNone/>
            </a:pPr>
            <a:r>
              <a:rPr lang="fr" sz="1000" b="1"/>
              <a:t>DPI </a:t>
            </a:r>
            <a:r>
              <a:rPr lang="fr" sz="1000" b="1" dirty="0"/>
              <a:t>MSL</a:t>
            </a:r>
            <a:r>
              <a:rPr lang="fr" sz="1000" b="1"/>
              <a:t>: </a:t>
            </a:r>
            <a:r>
              <a:rPr lang="hu-HU" sz="1000" b="1"/>
              <a:t>383</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grpSp>
        <p:nvGrpSpPr>
          <p:cNvPr id="166" name="Google Shape;166;p20"/>
          <p:cNvGrpSpPr/>
          <p:nvPr/>
        </p:nvGrpSpPr>
        <p:grpSpPr>
          <a:xfrm>
            <a:off x="3440879" y="5705221"/>
            <a:ext cx="1691332" cy="1298985"/>
            <a:chOff x="3793475" y="6340756"/>
            <a:chExt cx="1678908" cy="1298985"/>
          </a:xfrm>
        </p:grpSpPr>
        <p:sp>
          <p:nvSpPr>
            <p:cNvPr id="167" name="Google Shape;167;p20"/>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H</a:t>
              </a:r>
              <a:endParaRPr b="1">
                <a:solidFill>
                  <a:schemeClr val="dk1"/>
                </a:solidFill>
              </a:endParaRPr>
            </a:p>
          </p:txBody>
        </p:sp>
        <p:cxnSp>
          <p:nvCxnSpPr>
            <p:cNvPr id="168" name="Google Shape;168;p20"/>
            <p:cNvCxnSpPr>
              <a:cxnSpLocks/>
              <a:stCxn id="167" idx="0"/>
            </p:cNvCxnSpPr>
            <p:nvPr/>
          </p:nvCxnSpPr>
          <p:spPr>
            <a:xfrm flipV="1">
              <a:off x="4239726" y="6340756"/>
              <a:ext cx="1232657" cy="1014885"/>
            </a:xfrm>
            <a:prstGeom prst="straightConnector1">
              <a:avLst/>
            </a:prstGeom>
            <a:noFill/>
            <a:ln w="19050" cap="flat" cmpd="sng">
              <a:solidFill>
                <a:srgbClr val="000000"/>
              </a:solidFill>
              <a:prstDash val="solid"/>
              <a:round/>
              <a:headEnd type="none" w="med" len="med"/>
              <a:tailEnd type="none" w="med" len="med"/>
            </a:ln>
          </p:spPr>
        </p:cxnSp>
      </p:grpSp>
      <p:sp>
        <p:nvSpPr>
          <p:cNvPr id="11" name="Rektangel 11">
            <a:extLst>
              <a:ext uri="{FF2B5EF4-FFF2-40B4-BE49-F238E27FC236}">
                <a16:creationId xmlns:a16="http://schemas.microsoft.com/office/drawing/2014/main" xmlns="" id="{37CFC0C5-FE4F-A674-8224-C3451D949BC0}"/>
              </a:ext>
            </a:extLst>
          </p:cNvPr>
          <p:cNvSpPr/>
          <p:nvPr/>
        </p:nvSpPr>
        <p:spPr>
          <a:xfrm>
            <a:off x="10314979" y="858095"/>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oogle Shape;166;p20">
            <a:extLst>
              <a:ext uri="{FF2B5EF4-FFF2-40B4-BE49-F238E27FC236}">
                <a16:creationId xmlns:a16="http://schemas.microsoft.com/office/drawing/2014/main" xmlns="" id="{87E0AE52-F35F-F65E-9FA8-5A20A6789D79}"/>
              </a:ext>
            </a:extLst>
          </p:cNvPr>
          <p:cNvGrpSpPr/>
          <p:nvPr/>
        </p:nvGrpSpPr>
        <p:grpSpPr>
          <a:xfrm>
            <a:off x="3897622" y="6070613"/>
            <a:ext cx="1691332" cy="1298985"/>
            <a:chOff x="3793475" y="6340756"/>
            <a:chExt cx="1678908" cy="1298985"/>
          </a:xfrm>
        </p:grpSpPr>
        <p:sp>
          <p:nvSpPr>
            <p:cNvPr id="30" name="Google Shape;167;p20">
              <a:extLst>
                <a:ext uri="{FF2B5EF4-FFF2-40B4-BE49-F238E27FC236}">
                  <a16:creationId xmlns:a16="http://schemas.microsoft.com/office/drawing/2014/main" xmlns="" id="{28E82E3D-6D18-49F8-E1F2-F2B954889874}"/>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G</a:t>
              </a:r>
              <a:endParaRPr b="1">
                <a:solidFill>
                  <a:schemeClr val="dk1"/>
                </a:solidFill>
              </a:endParaRPr>
            </a:p>
          </p:txBody>
        </p:sp>
        <p:cxnSp>
          <p:nvCxnSpPr>
            <p:cNvPr id="31" name="Google Shape;168;p20">
              <a:extLst>
                <a:ext uri="{FF2B5EF4-FFF2-40B4-BE49-F238E27FC236}">
                  <a16:creationId xmlns:a16="http://schemas.microsoft.com/office/drawing/2014/main" xmlns="" id="{45E63B1A-314C-F123-A763-A524B951AA30}"/>
                </a:ext>
              </a:extLst>
            </p:cNvPr>
            <p:cNvCxnSpPr>
              <a:cxnSpLocks/>
              <a:stCxn id="30" idx="0"/>
            </p:cNvCxnSpPr>
            <p:nvPr/>
          </p:nvCxnSpPr>
          <p:spPr>
            <a:xfrm flipV="1">
              <a:off x="4239726" y="6340756"/>
              <a:ext cx="1232657" cy="1014885"/>
            </a:xfrm>
            <a:prstGeom prst="straightConnector1">
              <a:avLst/>
            </a:prstGeom>
            <a:noFill/>
            <a:ln w="19050" cap="flat" cmpd="sng">
              <a:solidFill>
                <a:srgbClr val="000000"/>
              </a:solidFill>
              <a:prstDash val="solid"/>
              <a:round/>
              <a:headEnd type="none" w="med" len="med"/>
              <a:tailEnd type="none" w="med" len="med"/>
            </a:ln>
          </p:spPr>
        </p:cxnSp>
      </p:grpSp>
      <p:grpSp>
        <p:nvGrpSpPr>
          <p:cNvPr id="131" name="Google Shape;166;p20">
            <a:extLst>
              <a:ext uri="{FF2B5EF4-FFF2-40B4-BE49-F238E27FC236}">
                <a16:creationId xmlns:a16="http://schemas.microsoft.com/office/drawing/2014/main" xmlns="" id="{D5DA853B-FFE6-4F40-DFA7-FB7C3B38A5E9}"/>
              </a:ext>
            </a:extLst>
          </p:cNvPr>
          <p:cNvGrpSpPr/>
          <p:nvPr/>
        </p:nvGrpSpPr>
        <p:grpSpPr>
          <a:xfrm>
            <a:off x="4598294" y="6459271"/>
            <a:ext cx="1691332" cy="1298985"/>
            <a:chOff x="3793475" y="6340756"/>
            <a:chExt cx="1678908" cy="1298985"/>
          </a:xfrm>
        </p:grpSpPr>
        <p:sp>
          <p:nvSpPr>
            <p:cNvPr id="132" name="Google Shape;167;p20">
              <a:extLst>
                <a:ext uri="{FF2B5EF4-FFF2-40B4-BE49-F238E27FC236}">
                  <a16:creationId xmlns:a16="http://schemas.microsoft.com/office/drawing/2014/main" xmlns="" id="{E34D2609-7A0B-617E-E831-DA7FCF5E57B5}"/>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F</a:t>
              </a:r>
              <a:endParaRPr b="1">
                <a:solidFill>
                  <a:schemeClr val="dk1"/>
                </a:solidFill>
              </a:endParaRPr>
            </a:p>
          </p:txBody>
        </p:sp>
        <p:cxnSp>
          <p:nvCxnSpPr>
            <p:cNvPr id="133" name="Google Shape;168;p20">
              <a:extLst>
                <a:ext uri="{FF2B5EF4-FFF2-40B4-BE49-F238E27FC236}">
                  <a16:creationId xmlns:a16="http://schemas.microsoft.com/office/drawing/2014/main" xmlns="" id="{BD4EFA79-EC55-DFCB-AF9C-0A293ADD1AB5}"/>
                </a:ext>
              </a:extLst>
            </p:cNvPr>
            <p:cNvCxnSpPr>
              <a:cxnSpLocks/>
              <a:stCxn id="132" idx="0"/>
            </p:cNvCxnSpPr>
            <p:nvPr/>
          </p:nvCxnSpPr>
          <p:spPr>
            <a:xfrm flipV="1">
              <a:off x="4239726" y="6340756"/>
              <a:ext cx="1232657" cy="1014885"/>
            </a:xfrm>
            <a:prstGeom prst="straightConnector1">
              <a:avLst/>
            </a:prstGeom>
            <a:noFill/>
            <a:ln w="19050" cap="flat" cmpd="sng">
              <a:solidFill>
                <a:srgbClr val="000000"/>
              </a:solidFill>
              <a:prstDash val="solid"/>
              <a:round/>
              <a:headEnd type="none" w="med" len="med"/>
              <a:tailEnd type="none" w="med" len="med"/>
            </a:ln>
          </p:spPr>
        </p:cxnSp>
      </p:grpSp>
      <p:grpSp>
        <p:nvGrpSpPr>
          <p:cNvPr id="134" name="Google Shape;166;p20">
            <a:extLst>
              <a:ext uri="{FF2B5EF4-FFF2-40B4-BE49-F238E27FC236}">
                <a16:creationId xmlns:a16="http://schemas.microsoft.com/office/drawing/2014/main" xmlns="" id="{70E7BE61-4B16-6AC5-3DE9-0EC0B41B164F}"/>
              </a:ext>
            </a:extLst>
          </p:cNvPr>
          <p:cNvGrpSpPr/>
          <p:nvPr/>
        </p:nvGrpSpPr>
        <p:grpSpPr>
          <a:xfrm>
            <a:off x="6464618" y="7564054"/>
            <a:ext cx="1691332" cy="1298985"/>
            <a:chOff x="3793475" y="6340756"/>
            <a:chExt cx="1678908" cy="1298985"/>
          </a:xfrm>
        </p:grpSpPr>
        <p:sp>
          <p:nvSpPr>
            <p:cNvPr id="135" name="Google Shape;167;p20">
              <a:extLst>
                <a:ext uri="{FF2B5EF4-FFF2-40B4-BE49-F238E27FC236}">
                  <a16:creationId xmlns:a16="http://schemas.microsoft.com/office/drawing/2014/main" xmlns="" id="{1C10302B-7922-E3B1-AF30-8FAB53BEA9F1}"/>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B</a:t>
              </a:r>
              <a:endParaRPr b="1">
                <a:solidFill>
                  <a:schemeClr val="dk1"/>
                </a:solidFill>
              </a:endParaRPr>
            </a:p>
          </p:txBody>
        </p:sp>
        <p:cxnSp>
          <p:nvCxnSpPr>
            <p:cNvPr id="136" name="Google Shape;168;p20">
              <a:extLst>
                <a:ext uri="{FF2B5EF4-FFF2-40B4-BE49-F238E27FC236}">
                  <a16:creationId xmlns:a16="http://schemas.microsoft.com/office/drawing/2014/main" xmlns="" id="{873C23FE-2219-4814-C54E-3B76A8062A7F}"/>
                </a:ext>
              </a:extLst>
            </p:cNvPr>
            <p:cNvCxnSpPr>
              <a:cxnSpLocks/>
              <a:stCxn id="135" idx="0"/>
            </p:cNvCxnSpPr>
            <p:nvPr/>
          </p:nvCxnSpPr>
          <p:spPr>
            <a:xfrm flipV="1">
              <a:off x="4239726" y="6340756"/>
              <a:ext cx="1232657" cy="1014885"/>
            </a:xfrm>
            <a:prstGeom prst="straightConnector1">
              <a:avLst/>
            </a:prstGeom>
            <a:noFill/>
            <a:ln w="19050" cap="flat" cmpd="sng">
              <a:solidFill>
                <a:srgbClr val="000000"/>
              </a:solidFill>
              <a:prstDash val="solid"/>
              <a:round/>
              <a:headEnd type="none" w="med" len="med"/>
              <a:tailEnd type="none" w="med" len="med"/>
            </a:ln>
          </p:spPr>
        </p:cxnSp>
      </p:grpSp>
      <p:grpSp>
        <p:nvGrpSpPr>
          <p:cNvPr id="137" name="Google Shape;166;p20">
            <a:extLst>
              <a:ext uri="{FF2B5EF4-FFF2-40B4-BE49-F238E27FC236}">
                <a16:creationId xmlns:a16="http://schemas.microsoft.com/office/drawing/2014/main" xmlns="" id="{EDB8871F-015A-1250-BA91-D8E09DA06F44}"/>
              </a:ext>
            </a:extLst>
          </p:cNvPr>
          <p:cNvGrpSpPr/>
          <p:nvPr/>
        </p:nvGrpSpPr>
        <p:grpSpPr>
          <a:xfrm>
            <a:off x="5938458" y="7288240"/>
            <a:ext cx="1691332" cy="1298985"/>
            <a:chOff x="3793475" y="6340756"/>
            <a:chExt cx="1678908" cy="1298985"/>
          </a:xfrm>
        </p:grpSpPr>
        <p:sp>
          <p:nvSpPr>
            <p:cNvPr id="138" name="Google Shape;167;p20">
              <a:extLst>
                <a:ext uri="{FF2B5EF4-FFF2-40B4-BE49-F238E27FC236}">
                  <a16:creationId xmlns:a16="http://schemas.microsoft.com/office/drawing/2014/main" xmlns="" id="{EFEF12EA-778C-CF60-2C9D-762F97EA1F3C}"/>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A</a:t>
              </a:r>
              <a:endParaRPr b="1">
                <a:solidFill>
                  <a:schemeClr val="dk1"/>
                </a:solidFill>
              </a:endParaRPr>
            </a:p>
          </p:txBody>
        </p:sp>
        <p:cxnSp>
          <p:nvCxnSpPr>
            <p:cNvPr id="139" name="Google Shape;168;p20">
              <a:extLst>
                <a:ext uri="{FF2B5EF4-FFF2-40B4-BE49-F238E27FC236}">
                  <a16:creationId xmlns:a16="http://schemas.microsoft.com/office/drawing/2014/main" xmlns="" id="{7FB83D38-A70A-E3CB-6F2D-B2CD3A3B0AE0}"/>
                </a:ext>
              </a:extLst>
            </p:cNvPr>
            <p:cNvCxnSpPr>
              <a:cxnSpLocks/>
              <a:stCxn id="138" idx="0"/>
            </p:cNvCxnSpPr>
            <p:nvPr/>
          </p:nvCxnSpPr>
          <p:spPr>
            <a:xfrm flipV="1">
              <a:off x="4239726" y="6340756"/>
              <a:ext cx="1232657" cy="1014885"/>
            </a:xfrm>
            <a:prstGeom prst="straightConnector1">
              <a:avLst/>
            </a:prstGeom>
            <a:noFill/>
            <a:ln w="19050" cap="flat" cmpd="sng">
              <a:solidFill>
                <a:srgbClr val="000000"/>
              </a:solidFill>
              <a:prstDash val="solid"/>
              <a:round/>
              <a:headEnd type="none" w="med" len="med"/>
              <a:tailEnd type="none" w="med" len="med"/>
            </a:ln>
          </p:spPr>
        </p:cxnSp>
      </p:grpSp>
      <p:grpSp>
        <p:nvGrpSpPr>
          <p:cNvPr id="140" name="Google Shape;166;p20">
            <a:extLst>
              <a:ext uri="{FF2B5EF4-FFF2-40B4-BE49-F238E27FC236}">
                <a16:creationId xmlns:a16="http://schemas.microsoft.com/office/drawing/2014/main" xmlns="" id="{2D8D47B3-6A12-11D6-7A02-833208506C8E}"/>
              </a:ext>
            </a:extLst>
          </p:cNvPr>
          <p:cNvGrpSpPr/>
          <p:nvPr/>
        </p:nvGrpSpPr>
        <p:grpSpPr>
          <a:xfrm>
            <a:off x="5246280" y="6824663"/>
            <a:ext cx="1691332" cy="1298985"/>
            <a:chOff x="3793475" y="6340756"/>
            <a:chExt cx="1678908" cy="1298985"/>
          </a:xfrm>
        </p:grpSpPr>
        <p:sp>
          <p:nvSpPr>
            <p:cNvPr id="141" name="Google Shape;167;p20">
              <a:extLst>
                <a:ext uri="{FF2B5EF4-FFF2-40B4-BE49-F238E27FC236}">
                  <a16:creationId xmlns:a16="http://schemas.microsoft.com/office/drawing/2014/main" xmlns="" id="{098BF907-3FB3-1C1C-548C-492F22528B4B}"/>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E</a:t>
              </a:r>
              <a:endParaRPr b="1">
                <a:solidFill>
                  <a:schemeClr val="dk1"/>
                </a:solidFill>
              </a:endParaRPr>
            </a:p>
          </p:txBody>
        </p:sp>
        <p:cxnSp>
          <p:nvCxnSpPr>
            <p:cNvPr id="142" name="Google Shape;168;p20">
              <a:extLst>
                <a:ext uri="{FF2B5EF4-FFF2-40B4-BE49-F238E27FC236}">
                  <a16:creationId xmlns:a16="http://schemas.microsoft.com/office/drawing/2014/main" xmlns="" id="{8774FABC-9BDB-4DF1-BD00-50E24572E9C0}"/>
                </a:ext>
              </a:extLst>
            </p:cNvPr>
            <p:cNvCxnSpPr>
              <a:cxnSpLocks/>
              <a:stCxn id="141" idx="0"/>
            </p:cNvCxnSpPr>
            <p:nvPr/>
          </p:nvCxnSpPr>
          <p:spPr>
            <a:xfrm flipV="1">
              <a:off x="4239726" y="6340756"/>
              <a:ext cx="1232657" cy="1014885"/>
            </a:xfrm>
            <a:prstGeom prst="straightConnector1">
              <a:avLst/>
            </a:prstGeom>
            <a:noFill/>
            <a:ln w="19050" cap="flat" cmpd="sng">
              <a:solidFill>
                <a:srgbClr val="000000"/>
              </a:solidFill>
              <a:prstDash val="solid"/>
              <a:round/>
              <a:headEnd type="none" w="med" len="med"/>
              <a:tailEnd type="none" w="med" len="med"/>
            </a:ln>
          </p:spPr>
        </p:cxnSp>
      </p:grpSp>
      <p:grpSp>
        <p:nvGrpSpPr>
          <p:cNvPr id="143" name="Google Shape;166;p20">
            <a:extLst>
              <a:ext uri="{FF2B5EF4-FFF2-40B4-BE49-F238E27FC236}">
                <a16:creationId xmlns:a16="http://schemas.microsoft.com/office/drawing/2014/main" xmlns="" id="{2CAF763C-E174-45F7-243E-EB27E0ABEB78}"/>
              </a:ext>
            </a:extLst>
          </p:cNvPr>
          <p:cNvGrpSpPr/>
          <p:nvPr/>
        </p:nvGrpSpPr>
        <p:grpSpPr>
          <a:xfrm>
            <a:off x="7168959" y="7981598"/>
            <a:ext cx="1691332" cy="1298985"/>
            <a:chOff x="3793475" y="6340756"/>
            <a:chExt cx="1678908" cy="1298985"/>
          </a:xfrm>
        </p:grpSpPr>
        <p:sp>
          <p:nvSpPr>
            <p:cNvPr id="144" name="Google Shape;167;p20">
              <a:extLst>
                <a:ext uri="{FF2B5EF4-FFF2-40B4-BE49-F238E27FC236}">
                  <a16:creationId xmlns:a16="http://schemas.microsoft.com/office/drawing/2014/main" xmlns="" id="{376BCD42-AD6B-A33B-1095-85747AB42395}"/>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C</a:t>
              </a:r>
              <a:endParaRPr b="1">
                <a:solidFill>
                  <a:schemeClr val="dk1"/>
                </a:solidFill>
              </a:endParaRPr>
            </a:p>
          </p:txBody>
        </p:sp>
        <p:cxnSp>
          <p:nvCxnSpPr>
            <p:cNvPr id="145" name="Google Shape;168;p20">
              <a:extLst>
                <a:ext uri="{FF2B5EF4-FFF2-40B4-BE49-F238E27FC236}">
                  <a16:creationId xmlns:a16="http://schemas.microsoft.com/office/drawing/2014/main" xmlns="" id="{850BF57D-7EE4-2670-031B-5110B12C07D0}"/>
                </a:ext>
              </a:extLst>
            </p:cNvPr>
            <p:cNvCxnSpPr>
              <a:cxnSpLocks/>
              <a:stCxn id="144" idx="0"/>
            </p:cNvCxnSpPr>
            <p:nvPr/>
          </p:nvCxnSpPr>
          <p:spPr>
            <a:xfrm flipV="1">
              <a:off x="4239726" y="6340756"/>
              <a:ext cx="1232657" cy="1014885"/>
            </a:xfrm>
            <a:prstGeom prst="straightConnector1">
              <a:avLst/>
            </a:prstGeom>
            <a:noFill/>
            <a:ln w="19050" cap="flat" cmpd="sng">
              <a:solidFill>
                <a:srgbClr val="000000"/>
              </a:solidFill>
              <a:prstDash val="solid"/>
              <a:round/>
              <a:headEnd type="none" w="med" len="med"/>
              <a:tailEnd type="none" w="med" len="med"/>
            </a:ln>
          </p:spPr>
        </p:cxnSp>
      </p:grpSp>
      <p:grpSp>
        <p:nvGrpSpPr>
          <p:cNvPr id="146" name="Google Shape;166;p20">
            <a:extLst>
              <a:ext uri="{FF2B5EF4-FFF2-40B4-BE49-F238E27FC236}">
                <a16:creationId xmlns:a16="http://schemas.microsoft.com/office/drawing/2014/main" xmlns="" id="{C017C8CB-BDED-A2D1-4BAE-3F673CB9B6C3}"/>
              </a:ext>
            </a:extLst>
          </p:cNvPr>
          <p:cNvGrpSpPr/>
          <p:nvPr/>
        </p:nvGrpSpPr>
        <p:grpSpPr>
          <a:xfrm>
            <a:off x="7662455" y="8356878"/>
            <a:ext cx="1691332" cy="1298985"/>
            <a:chOff x="3793475" y="6340756"/>
            <a:chExt cx="1678908" cy="1298985"/>
          </a:xfrm>
        </p:grpSpPr>
        <p:sp>
          <p:nvSpPr>
            <p:cNvPr id="147" name="Google Shape;167;p20">
              <a:extLst>
                <a:ext uri="{FF2B5EF4-FFF2-40B4-BE49-F238E27FC236}">
                  <a16:creationId xmlns:a16="http://schemas.microsoft.com/office/drawing/2014/main" xmlns="" id="{68160D45-9C83-9FAE-805E-667A3DE35D68}"/>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D</a:t>
              </a:r>
              <a:endParaRPr b="1">
                <a:solidFill>
                  <a:schemeClr val="dk1"/>
                </a:solidFill>
              </a:endParaRPr>
            </a:p>
          </p:txBody>
        </p:sp>
        <p:cxnSp>
          <p:nvCxnSpPr>
            <p:cNvPr id="148" name="Google Shape;168;p20">
              <a:extLst>
                <a:ext uri="{FF2B5EF4-FFF2-40B4-BE49-F238E27FC236}">
                  <a16:creationId xmlns:a16="http://schemas.microsoft.com/office/drawing/2014/main" xmlns="" id="{DBE86475-AEC7-FF51-9B55-33BF4CEED1C0}"/>
                </a:ext>
              </a:extLst>
            </p:cNvPr>
            <p:cNvCxnSpPr>
              <a:cxnSpLocks/>
              <a:stCxn id="147" idx="0"/>
            </p:cNvCxnSpPr>
            <p:nvPr/>
          </p:nvCxnSpPr>
          <p:spPr>
            <a:xfrm flipV="1">
              <a:off x="4239726" y="6340756"/>
              <a:ext cx="1232657" cy="1014885"/>
            </a:xfrm>
            <a:prstGeom prst="straightConnector1">
              <a:avLst/>
            </a:prstGeom>
            <a:noFill/>
            <a:ln w="19050" cap="flat" cmpd="sng">
              <a:solidFill>
                <a:srgbClr val="000000"/>
              </a:solidFill>
              <a:prstDash val="solid"/>
              <a:round/>
              <a:headEnd type="none" w="med" len="med"/>
              <a:tailEnd type="none" w="med" len="med"/>
            </a:ln>
          </p:spPr>
        </p:cxnSp>
      </p:grpSp>
      <p:grpSp>
        <p:nvGrpSpPr>
          <p:cNvPr id="149" name="Google Shape;166;p20">
            <a:extLst>
              <a:ext uri="{FF2B5EF4-FFF2-40B4-BE49-F238E27FC236}">
                <a16:creationId xmlns:a16="http://schemas.microsoft.com/office/drawing/2014/main" xmlns="" id="{3E1D0CE5-9BF9-2F34-1454-60ACE31DBB67}"/>
              </a:ext>
            </a:extLst>
          </p:cNvPr>
          <p:cNvGrpSpPr/>
          <p:nvPr/>
        </p:nvGrpSpPr>
        <p:grpSpPr>
          <a:xfrm>
            <a:off x="6156924" y="3819305"/>
            <a:ext cx="2136856" cy="1274971"/>
            <a:chOff x="2564816" y="7355641"/>
            <a:chExt cx="2121159" cy="1274971"/>
          </a:xfrm>
        </p:grpSpPr>
        <p:sp>
          <p:nvSpPr>
            <p:cNvPr id="150" name="Google Shape;167;p20">
              <a:extLst>
                <a:ext uri="{FF2B5EF4-FFF2-40B4-BE49-F238E27FC236}">
                  <a16:creationId xmlns:a16="http://schemas.microsoft.com/office/drawing/2014/main" xmlns="" id="{9C087DBC-37BB-DBE6-B331-3860EBCD7DFF}"/>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I</a:t>
              </a:r>
              <a:endParaRPr b="1">
                <a:solidFill>
                  <a:schemeClr val="dk1"/>
                </a:solidFill>
              </a:endParaRPr>
            </a:p>
          </p:txBody>
        </p:sp>
        <p:cxnSp>
          <p:nvCxnSpPr>
            <p:cNvPr id="151" name="Google Shape;168;p20">
              <a:extLst>
                <a:ext uri="{FF2B5EF4-FFF2-40B4-BE49-F238E27FC236}">
                  <a16:creationId xmlns:a16="http://schemas.microsoft.com/office/drawing/2014/main" xmlns="" id="{18F887D7-6C96-AB65-831A-EEF9F0988297}"/>
                </a:ext>
              </a:extLst>
            </p:cNvPr>
            <p:cNvCxnSpPr>
              <a:cxnSpLocks/>
              <a:stCxn id="150" idx="1"/>
            </p:cNvCxnSpPr>
            <p:nvPr/>
          </p:nvCxnSpPr>
          <p:spPr>
            <a:xfrm flipH="1">
              <a:off x="2564816" y="7497691"/>
              <a:ext cx="1228659" cy="1132921"/>
            </a:xfrm>
            <a:prstGeom prst="straightConnector1">
              <a:avLst/>
            </a:prstGeom>
            <a:noFill/>
            <a:ln w="19050" cap="flat" cmpd="sng">
              <a:solidFill>
                <a:srgbClr val="000000"/>
              </a:solidFill>
              <a:prstDash val="solid"/>
              <a:round/>
              <a:headEnd type="none" w="med" len="med"/>
              <a:tailEnd type="none" w="med" len="med"/>
            </a:ln>
          </p:spPr>
        </p:cxnSp>
      </p:grpSp>
      <p:grpSp>
        <p:nvGrpSpPr>
          <p:cNvPr id="154" name="Google Shape;166;p20">
            <a:extLst>
              <a:ext uri="{FF2B5EF4-FFF2-40B4-BE49-F238E27FC236}">
                <a16:creationId xmlns:a16="http://schemas.microsoft.com/office/drawing/2014/main" xmlns="" id="{B71EA80F-5901-036D-470A-5E87A92DEE3B}"/>
              </a:ext>
            </a:extLst>
          </p:cNvPr>
          <p:cNvGrpSpPr/>
          <p:nvPr/>
        </p:nvGrpSpPr>
        <p:grpSpPr>
          <a:xfrm>
            <a:off x="6698919" y="4095119"/>
            <a:ext cx="2136856" cy="1274971"/>
            <a:chOff x="2564816" y="7355641"/>
            <a:chExt cx="2121159" cy="1274971"/>
          </a:xfrm>
        </p:grpSpPr>
        <p:sp>
          <p:nvSpPr>
            <p:cNvPr id="155" name="Google Shape;167;p20">
              <a:extLst>
                <a:ext uri="{FF2B5EF4-FFF2-40B4-BE49-F238E27FC236}">
                  <a16:creationId xmlns:a16="http://schemas.microsoft.com/office/drawing/2014/main" xmlns="" id="{E7C62BA6-7765-BD8C-22E6-D1313A99EBA9}"/>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J</a:t>
              </a:r>
              <a:endParaRPr b="1">
                <a:solidFill>
                  <a:schemeClr val="dk1"/>
                </a:solidFill>
              </a:endParaRPr>
            </a:p>
          </p:txBody>
        </p:sp>
        <p:cxnSp>
          <p:nvCxnSpPr>
            <p:cNvPr id="160" name="Google Shape;168;p20">
              <a:extLst>
                <a:ext uri="{FF2B5EF4-FFF2-40B4-BE49-F238E27FC236}">
                  <a16:creationId xmlns:a16="http://schemas.microsoft.com/office/drawing/2014/main" xmlns="" id="{0E02FAD4-CD11-9DEB-2E98-A8EEBB800404}"/>
                </a:ext>
              </a:extLst>
            </p:cNvPr>
            <p:cNvCxnSpPr>
              <a:cxnSpLocks/>
              <a:stCxn id="155" idx="1"/>
            </p:cNvCxnSpPr>
            <p:nvPr/>
          </p:nvCxnSpPr>
          <p:spPr>
            <a:xfrm flipH="1">
              <a:off x="2564816" y="7497691"/>
              <a:ext cx="1228659" cy="1132921"/>
            </a:xfrm>
            <a:prstGeom prst="straightConnector1">
              <a:avLst/>
            </a:prstGeom>
            <a:noFill/>
            <a:ln w="19050" cap="flat" cmpd="sng">
              <a:solidFill>
                <a:srgbClr val="000000"/>
              </a:solidFill>
              <a:prstDash val="solid"/>
              <a:round/>
              <a:headEnd type="none" w="med" len="med"/>
              <a:tailEnd type="none" w="med" len="med"/>
            </a:ln>
          </p:spPr>
        </p:cxnSp>
      </p:grpSp>
      <p:grpSp>
        <p:nvGrpSpPr>
          <p:cNvPr id="161" name="Google Shape;166;p20">
            <a:extLst>
              <a:ext uri="{FF2B5EF4-FFF2-40B4-BE49-F238E27FC236}">
                <a16:creationId xmlns:a16="http://schemas.microsoft.com/office/drawing/2014/main" xmlns="" id="{315340A4-96AE-2B2C-01A6-AE58BAA52613}"/>
              </a:ext>
            </a:extLst>
          </p:cNvPr>
          <p:cNvGrpSpPr/>
          <p:nvPr/>
        </p:nvGrpSpPr>
        <p:grpSpPr>
          <a:xfrm>
            <a:off x="7394675" y="4537257"/>
            <a:ext cx="2136856" cy="1274971"/>
            <a:chOff x="2564816" y="7355641"/>
            <a:chExt cx="2121159" cy="1274971"/>
          </a:xfrm>
        </p:grpSpPr>
        <p:sp>
          <p:nvSpPr>
            <p:cNvPr id="162" name="Google Shape;167;p20">
              <a:extLst>
                <a:ext uri="{FF2B5EF4-FFF2-40B4-BE49-F238E27FC236}">
                  <a16:creationId xmlns:a16="http://schemas.microsoft.com/office/drawing/2014/main" xmlns="" id="{463C5447-92D5-DD42-7CC6-1366D1192ECD}"/>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K</a:t>
              </a:r>
              <a:endParaRPr b="1">
                <a:solidFill>
                  <a:schemeClr val="dk1"/>
                </a:solidFill>
              </a:endParaRPr>
            </a:p>
          </p:txBody>
        </p:sp>
        <p:cxnSp>
          <p:nvCxnSpPr>
            <p:cNvPr id="174" name="Google Shape;168;p20">
              <a:extLst>
                <a:ext uri="{FF2B5EF4-FFF2-40B4-BE49-F238E27FC236}">
                  <a16:creationId xmlns:a16="http://schemas.microsoft.com/office/drawing/2014/main" xmlns="" id="{E261BBCF-FE3D-6740-48F1-3CFFD5F592CC}"/>
                </a:ext>
              </a:extLst>
            </p:cNvPr>
            <p:cNvCxnSpPr>
              <a:cxnSpLocks/>
              <a:stCxn id="162" idx="1"/>
            </p:cNvCxnSpPr>
            <p:nvPr/>
          </p:nvCxnSpPr>
          <p:spPr>
            <a:xfrm flipH="1">
              <a:off x="2564816" y="7497691"/>
              <a:ext cx="1228659" cy="1132921"/>
            </a:xfrm>
            <a:prstGeom prst="straightConnector1">
              <a:avLst/>
            </a:prstGeom>
            <a:noFill/>
            <a:ln w="19050" cap="flat" cmpd="sng">
              <a:solidFill>
                <a:srgbClr val="000000"/>
              </a:solidFill>
              <a:prstDash val="solid"/>
              <a:round/>
              <a:headEnd type="none" w="med" len="med"/>
              <a:tailEnd type="none" w="med" len="med"/>
            </a:ln>
          </p:spPr>
        </p:cxnSp>
      </p:grpSp>
      <p:grpSp>
        <p:nvGrpSpPr>
          <p:cNvPr id="175" name="Google Shape;166;p20">
            <a:extLst>
              <a:ext uri="{FF2B5EF4-FFF2-40B4-BE49-F238E27FC236}">
                <a16:creationId xmlns:a16="http://schemas.microsoft.com/office/drawing/2014/main" xmlns="" id="{FE02A4B1-39CE-CBAC-2DF5-35F4D46DA51D}"/>
              </a:ext>
            </a:extLst>
          </p:cNvPr>
          <p:cNvGrpSpPr/>
          <p:nvPr/>
        </p:nvGrpSpPr>
        <p:grpSpPr>
          <a:xfrm>
            <a:off x="8068064" y="5150824"/>
            <a:ext cx="2136856" cy="1274971"/>
            <a:chOff x="2564816" y="7355641"/>
            <a:chExt cx="2121159" cy="1274971"/>
          </a:xfrm>
        </p:grpSpPr>
        <p:sp>
          <p:nvSpPr>
            <p:cNvPr id="176" name="Google Shape;167;p20">
              <a:extLst>
                <a:ext uri="{FF2B5EF4-FFF2-40B4-BE49-F238E27FC236}">
                  <a16:creationId xmlns:a16="http://schemas.microsoft.com/office/drawing/2014/main" xmlns="" id="{CA37E480-E492-6187-7D66-2089824162EB}"/>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L</a:t>
              </a:r>
              <a:endParaRPr b="1">
                <a:solidFill>
                  <a:schemeClr val="dk1"/>
                </a:solidFill>
              </a:endParaRPr>
            </a:p>
          </p:txBody>
        </p:sp>
        <p:cxnSp>
          <p:nvCxnSpPr>
            <p:cNvPr id="177" name="Google Shape;168;p20">
              <a:extLst>
                <a:ext uri="{FF2B5EF4-FFF2-40B4-BE49-F238E27FC236}">
                  <a16:creationId xmlns:a16="http://schemas.microsoft.com/office/drawing/2014/main" xmlns="" id="{3DF147D6-BDD5-113A-C5BE-0CB2CD66F0D0}"/>
                </a:ext>
              </a:extLst>
            </p:cNvPr>
            <p:cNvCxnSpPr>
              <a:cxnSpLocks/>
              <a:stCxn id="176" idx="1"/>
            </p:cNvCxnSpPr>
            <p:nvPr/>
          </p:nvCxnSpPr>
          <p:spPr>
            <a:xfrm flipH="1">
              <a:off x="2564816" y="7497691"/>
              <a:ext cx="1228659" cy="1132921"/>
            </a:xfrm>
            <a:prstGeom prst="straightConnector1">
              <a:avLst/>
            </a:prstGeom>
            <a:noFill/>
            <a:ln w="19050" cap="flat" cmpd="sng">
              <a:solidFill>
                <a:srgbClr val="000000"/>
              </a:solidFill>
              <a:prstDash val="solid"/>
              <a:round/>
              <a:headEnd type="none" w="med" len="med"/>
              <a:tailEnd type="none" w="med" len="med"/>
            </a:ln>
          </p:spPr>
        </p:cxnSp>
      </p:grpSp>
      <p:grpSp>
        <p:nvGrpSpPr>
          <p:cNvPr id="178" name="Google Shape;166;p20">
            <a:extLst>
              <a:ext uri="{FF2B5EF4-FFF2-40B4-BE49-F238E27FC236}">
                <a16:creationId xmlns:a16="http://schemas.microsoft.com/office/drawing/2014/main" xmlns="" id="{8C6C54CB-E0E7-B490-2DF5-491018EA9BB4}"/>
              </a:ext>
            </a:extLst>
          </p:cNvPr>
          <p:cNvGrpSpPr/>
          <p:nvPr/>
        </p:nvGrpSpPr>
        <p:grpSpPr>
          <a:xfrm>
            <a:off x="8461970" y="5447330"/>
            <a:ext cx="2136856" cy="1274971"/>
            <a:chOff x="2564816" y="7355641"/>
            <a:chExt cx="2121159" cy="1274971"/>
          </a:xfrm>
        </p:grpSpPr>
        <p:sp>
          <p:nvSpPr>
            <p:cNvPr id="179" name="Google Shape;167;p20">
              <a:extLst>
                <a:ext uri="{FF2B5EF4-FFF2-40B4-BE49-F238E27FC236}">
                  <a16:creationId xmlns:a16="http://schemas.microsoft.com/office/drawing/2014/main" xmlns="" id="{76652E78-CAFD-1B8D-D37E-AA7E6A0EC583}"/>
                </a:ext>
              </a:extLst>
            </p:cNvPr>
            <p:cNvSpPr txBox="1"/>
            <p:nvPr/>
          </p:nvSpPr>
          <p:spPr>
            <a:xfrm>
              <a:off x="3793475" y="735564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DPI </a:t>
              </a:r>
              <a:r>
                <a:rPr lang="hu-HU" b="1">
                  <a:solidFill>
                    <a:schemeClr val="dk1"/>
                  </a:solidFill>
                </a:rPr>
                <a:t>M</a:t>
              </a:r>
              <a:endParaRPr b="1">
                <a:solidFill>
                  <a:schemeClr val="dk1"/>
                </a:solidFill>
              </a:endParaRPr>
            </a:p>
          </p:txBody>
        </p:sp>
        <p:cxnSp>
          <p:nvCxnSpPr>
            <p:cNvPr id="180" name="Google Shape;168;p20">
              <a:extLst>
                <a:ext uri="{FF2B5EF4-FFF2-40B4-BE49-F238E27FC236}">
                  <a16:creationId xmlns:a16="http://schemas.microsoft.com/office/drawing/2014/main" xmlns="" id="{43EC96AD-E422-AA10-DB6A-4C27279C0FB5}"/>
                </a:ext>
              </a:extLst>
            </p:cNvPr>
            <p:cNvCxnSpPr>
              <a:cxnSpLocks/>
              <a:stCxn id="179" idx="1"/>
            </p:cNvCxnSpPr>
            <p:nvPr/>
          </p:nvCxnSpPr>
          <p:spPr>
            <a:xfrm flipH="1">
              <a:off x="2564816" y="7497691"/>
              <a:ext cx="1228659" cy="1132921"/>
            </a:xfrm>
            <a:prstGeom prst="straightConnector1">
              <a:avLst/>
            </a:prstGeom>
            <a:noFill/>
            <a:ln w="19050" cap="flat" cmpd="sng">
              <a:solidFill>
                <a:srgbClr val="000000"/>
              </a:solidFill>
              <a:prstDash val="solid"/>
              <a:round/>
              <a:headEnd type="none" w="med" len="med"/>
              <a:tailEnd type="none" w="med" len="med"/>
            </a:ln>
          </p:spPr>
        </p:cxnSp>
      </p:grpSp>
      <p:cxnSp>
        <p:nvCxnSpPr>
          <p:cNvPr id="183" name="Google Shape;65;p14">
            <a:extLst>
              <a:ext uri="{FF2B5EF4-FFF2-40B4-BE49-F238E27FC236}">
                <a16:creationId xmlns:a16="http://schemas.microsoft.com/office/drawing/2014/main" xmlns="" id="{17E528CA-9056-C41E-88E7-B65C4C3AE5F3}"/>
              </a:ext>
            </a:extLst>
          </p:cNvPr>
          <p:cNvCxnSpPr/>
          <p:nvPr/>
        </p:nvCxnSpPr>
        <p:spPr>
          <a:xfrm rot="10800000">
            <a:off x="10102892" y="2663362"/>
            <a:ext cx="17400" cy="1080000"/>
          </a:xfrm>
          <a:prstGeom prst="straightConnector1">
            <a:avLst/>
          </a:prstGeom>
          <a:noFill/>
          <a:ln w="38100" cap="flat" cmpd="sng">
            <a:solidFill>
              <a:schemeClr val="bg1"/>
            </a:solidFill>
            <a:prstDash val="solid"/>
            <a:round/>
            <a:headEnd type="none" w="med" len="med"/>
            <a:tailEnd type="triangle" w="med" len="med"/>
          </a:ln>
        </p:spPr>
      </p:cxnSp>
      <p:sp>
        <p:nvSpPr>
          <p:cNvPr id="184" name="Google Shape;66;p14">
            <a:extLst>
              <a:ext uri="{FF2B5EF4-FFF2-40B4-BE49-F238E27FC236}">
                <a16:creationId xmlns:a16="http://schemas.microsoft.com/office/drawing/2014/main" xmlns="" id="{C8AC7451-5292-4649-2368-BC864ECA89CE}"/>
              </a:ext>
            </a:extLst>
          </p:cNvPr>
          <p:cNvSpPr txBox="1"/>
          <p:nvPr/>
        </p:nvSpPr>
        <p:spPr>
          <a:xfrm>
            <a:off x="10120292" y="3253298"/>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dirty="0">
                <a:solidFill>
                  <a:schemeClr val="bg1"/>
                </a:solidFill>
              </a:rPr>
              <a:t>N</a:t>
            </a:r>
            <a:endParaRPr sz="3000" b="1">
              <a:solidFill>
                <a:schemeClr val="bg1"/>
              </a:solidFill>
            </a:endParaRPr>
          </a:p>
        </p:txBody>
      </p:sp>
      <p:sp>
        <p:nvSpPr>
          <p:cNvPr id="185" name="Google Shape;171;p20">
            <a:extLst>
              <a:ext uri="{FF2B5EF4-FFF2-40B4-BE49-F238E27FC236}">
                <a16:creationId xmlns:a16="http://schemas.microsoft.com/office/drawing/2014/main" xmlns="" id="{1DED29F0-125B-FBC6-9C20-B74AEB7039B2}"/>
              </a:ext>
            </a:extLst>
          </p:cNvPr>
          <p:cNvSpPr txBox="1"/>
          <p:nvPr/>
        </p:nvSpPr>
        <p:spPr>
          <a:xfrm>
            <a:off x="12572737" y="7482496"/>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a:t>DPI: </a:t>
            </a:r>
            <a:r>
              <a:rPr lang="hu-HU" sz="1000" b="1"/>
              <a:t>SRNTGT050H</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a:t>
            </a:r>
            <a:r>
              <a:rPr lang="hu-HU" sz="1000" b="1"/>
              <a:t>68 56.042 E 033 03.122</a:t>
            </a:r>
          </a:p>
          <a:p>
            <a:pPr marL="0" lvl="0" indent="0" algn="l" rtl="0">
              <a:spcBef>
                <a:spcPts val="0"/>
              </a:spcBef>
              <a:spcAft>
                <a:spcPts val="0"/>
              </a:spcAft>
              <a:buNone/>
            </a:pPr>
            <a:r>
              <a:rPr lang="fr" sz="1000" b="1"/>
              <a:t>DPI </a:t>
            </a:r>
            <a:r>
              <a:rPr lang="fr" sz="1000" b="1" dirty="0"/>
              <a:t>MSL</a:t>
            </a:r>
            <a:r>
              <a:rPr lang="fr" sz="1000" b="1"/>
              <a:t>: </a:t>
            </a:r>
            <a:r>
              <a:rPr lang="hu-HU" sz="1000" b="1"/>
              <a:t>384</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186" name="Google Shape;171;p20">
            <a:extLst>
              <a:ext uri="{FF2B5EF4-FFF2-40B4-BE49-F238E27FC236}">
                <a16:creationId xmlns:a16="http://schemas.microsoft.com/office/drawing/2014/main" xmlns="" id="{6C179342-ED68-4E1A-F8FB-AA5026DCFB8A}"/>
              </a:ext>
            </a:extLst>
          </p:cNvPr>
          <p:cNvSpPr txBox="1"/>
          <p:nvPr/>
        </p:nvSpPr>
        <p:spPr>
          <a:xfrm>
            <a:off x="12579250" y="8296191"/>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SRNTGT050I</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a:t>
            </a:r>
            <a:r>
              <a:rPr lang="hu-HU" sz="1000" b="1"/>
              <a:t>68 56.044 E 033 03.252</a:t>
            </a:r>
          </a:p>
          <a:p>
            <a:pPr marL="0" lvl="0" indent="0" algn="l" rtl="0">
              <a:spcBef>
                <a:spcPts val="0"/>
              </a:spcBef>
              <a:spcAft>
                <a:spcPts val="0"/>
              </a:spcAft>
              <a:buNone/>
            </a:pPr>
            <a:r>
              <a:rPr lang="fr" sz="1000" b="1"/>
              <a:t>DPI </a:t>
            </a:r>
            <a:r>
              <a:rPr lang="fr" sz="1000" b="1" dirty="0"/>
              <a:t>MSL</a:t>
            </a:r>
            <a:r>
              <a:rPr lang="fr" sz="1000" b="1"/>
              <a:t>: </a:t>
            </a:r>
            <a:r>
              <a:rPr lang="hu-HU" sz="1000" b="1"/>
              <a:t>409</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187" name="Google Shape;171;p20">
            <a:extLst>
              <a:ext uri="{FF2B5EF4-FFF2-40B4-BE49-F238E27FC236}">
                <a16:creationId xmlns:a16="http://schemas.microsoft.com/office/drawing/2014/main" xmlns="" id="{A320F75B-6D31-C52D-F18F-00984E74BC94}"/>
              </a:ext>
            </a:extLst>
          </p:cNvPr>
          <p:cNvSpPr txBox="1"/>
          <p:nvPr/>
        </p:nvSpPr>
        <p:spPr>
          <a:xfrm>
            <a:off x="3946739" y="9893691"/>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SRNTGT050J</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a:t>
            </a:r>
            <a:r>
              <a:rPr lang="hu-HU" sz="1000" b="1"/>
              <a:t>68 56.025 E 033 03.289</a:t>
            </a:r>
            <a:r>
              <a:rPr lang="pt-BR" sz="1000" b="1"/>
              <a:t> </a:t>
            </a:r>
            <a:endParaRPr lang="hu-HU" sz="1000" b="1"/>
          </a:p>
          <a:p>
            <a:pPr marL="0" lvl="0" indent="0" algn="l" rtl="0">
              <a:spcBef>
                <a:spcPts val="0"/>
              </a:spcBef>
              <a:spcAft>
                <a:spcPts val="0"/>
              </a:spcAft>
              <a:buNone/>
            </a:pPr>
            <a:r>
              <a:rPr lang="fr" sz="1000" b="1"/>
              <a:t>DPI </a:t>
            </a:r>
            <a:r>
              <a:rPr lang="fr" sz="1000" b="1" dirty="0"/>
              <a:t>MSL</a:t>
            </a:r>
            <a:r>
              <a:rPr lang="fr" sz="1000" b="1"/>
              <a:t>: </a:t>
            </a:r>
            <a:r>
              <a:rPr lang="hu-HU" sz="1000" b="1"/>
              <a:t>409</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188" name="Google Shape;171;p20">
            <a:extLst>
              <a:ext uri="{FF2B5EF4-FFF2-40B4-BE49-F238E27FC236}">
                <a16:creationId xmlns:a16="http://schemas.microsoft.com/office/drawing/2014/main" xmlns="" id="{9C022081-EF11-79F2-6A09-DBD646C41351}"/>
              </a:ext>
            </a:extLst>
          </p:cNvPr>
          <p:cNvSpPr txBox="1"/>
          <p:nvPr/>
        </p:nvSpPr>
        <p:spPr>
          <a:xfrm>
            <a:off x="6477636" y="9905562"/>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SRNTGT050K</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a:t>
            </a:r>
            <a:r>
              <a:rPr lang="hu-HU" sz="1000" b="1"/>
              <a:t>68 55.996 E 033 03.335</a:t>
            </a:r>
          </a:p>
          <a:p>
            <a:pPr marL="0" lvl="0" indent="0" algn="l" rtl="0">
              <a:spcBef>
                <a:spcPts val="0"/>
              </a:spcBef>
              <a:spcAft>
                <a:spcPts val="0"/>
              </a:spcAft>
              <a:buNone/>
            </a:pPr>
            <a:r>
              <a:rPr lang="fr" sz="1000" b="1"/>
              <a:t>DPI </a:t>
            </a:r>
            <a:r>
              <a:rPr lang="fr" sz="1000" b="1" dirty="0"/>
              <a:t>MSL</a:t>
            </a:r>
            <a:r>
              <a:rPr lang="fr" sz="1000" b="1"/>
              <a:t>: </a:t>
            </a:r>
            <a:r>
              <a:rPr lang="hu-HU" sz="1000" b="1"/>
              <a:t>404</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189" name="Google Shape;171;p20">
            <a:extLst>
              <a:ext uri="{FF2B5EF4-FFF2-40B4-BE49-F238E27FC236}">
                <a16:creationId xmlns:a16="http://schemas.microsoft.com/office/drawing/2014/main" xmlns="" id="{6C4D1FE0-5C11-3564-D8B3-68235FD6EC29}"/>
              </a:ext>
            </a:extLst>
          </p:cNvPr>
          <p:cNvSpPr txBox="1"/>
          <p:nvPr/>
        </p:nvSpPr>
        <p:spPr>
          <a:xfrm>
            <a:off x="9017736" y="9893691"/>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SRNTGT050L</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a:t>
            </a:r>
            <a:r>
              <a:rPr lang="hu-HU" sz="1000" b="1"/>
              <a:t>68 55.963 E 033 03.371</a:t>
            </a:r>
          </a:p>
          <a:p>
            <a:pPr marL="0" lvl="0" indent="0" algn="l" rtl="0">
              <a:spcBef>
                <a:spcPts val="0"/>
              </a:spcBef>
              <a:spcAft>
                <a:spcPts val="0"/>
              </a:spcAft>
              <a:buNone/>
            </a:pPr>
            <a:r>
              <a:rPr lang="fr" sz="1000" b="1"/>
              <a:t>DPI </a:t>
            </a:r>
            <a:r>
              <a:rPr lang="fr" sz="1000" b="1" dirty="0"/>
              <a:t>MSL</a:t>
            </a:r>
            <a:r>
              <a:rPr lang="fr" sz="1000" b="1"/>
              <a:t>: </a:t>
            </a:r>
            <a:r>
              <a:rPr lang="hu-HU" sz="1000" b="1"/>
              <a:t>406</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
        <p:nvSpPr>
          <p:cNvPr id="190" name="Google Shape;171;p20">
            <a:extLst>
              <a:ext uri="{FF2B5EF4-FFF2-40B4-BE49-F238E27FC236}">
                <a16:creationId xmlns:a16="http://schemas.microsoft.com/office/drawing/2014/main" xmlns="" id="{EFF0CAE8-7608-56DB-4AD7-B2F41CADAC50}"/>
              </a:ext>
            </a:extLst>
          </p:cNvPr>
          <p:cNvSpPr txBox="1"/>
          <p:nvPr/>
        </p:nvSpPr>
        <p:spPr>
          <a:xfrm>
            <a:off x="11578366" y="9905562"/>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a:t>
            </a:r>
            <a:r>
              <a:rPr lang="fr" sz="1000" b="1"/>
              <a:t>: </a:t>
            </a:r>
            <a:r>
              <a:rPr lang="hu-HU" sz="1000" b="1"/>
              <a:t>SRNTGT050M</a:t>
            </a:r>
            <a:endParaRPr sz="1000" b="1"/>
          </a:p>
          <a:p>
            <a:pPr marL="0" lvl="0" indent="0" algn="l" rtl="0">
              <a:spcBef>
                <a:spcPts val="0"/>
              </a:spcBef>
              <a:spcAft>
                <a:spcPts val="0"/>
              </a:spcAft>
              <a:buNone/>
            </a:pPr>
            <a:r>
              <a:rPr lang="hu-HU" sz="1000"/>
              <a:t>OIL STORAGE</a:t>
            </a:r>
          </a:p>
          <a:p>
            <a:pPr marL="0" lvl="0" indent="0" algn="l" rtl="0">
              <a:spcBef>
                <a:spcPts val="0"/>
              </a:spcBef>
              <a:spcAft>
                <a:spcPts val="0"/>
              </a:spcAft>
              <a:buNone/>
            </a:pPr>
            <a:r>
              <a:rPr lang="pt-BR" sz="1000" b="1"/>
              <a:t>N </a:t>
            </a:r>
            <a:r>
              <a:rPr lang="hu-HU" sz="1000" b="1"/>
              <a:t>68 55.948 E 033 03.395</a:t>
            </a:r>
          </a:p>
          <a:p>
            <a:pPr marL="0" lvl="0" indent="0" algn="l" rtl="0">
              <a:spcBef>
                <a:spcPts val="0"/>
              </a:spcBef>
              <a:spcAft>
                <a:spcPts val="0"/>
              </a:spcAft>
              <a:buNone/>
            </a:pPr>
            <a:r>
              <a:rPr lang="fr" sz="1000" b="1"/>
              <a:t>DPI </a:t>
            </a:r>
            <a:r>
              <a:rPr lang="fr" sz="1000" b="1" dirty="0"/>
              <a:t>MSL</a:t>
            </a:r>
            <a:r>
              <a:rPr lang="fr" sz="1000" b="1"/>
              <a:t>: </a:t>
            </a:r>
            <a:r>
              <a:rPr lang="hu-HU" sz="1000" b="1"/>
              <a:t>405</a:t>
            </a:r>
            <a:r>
              <a:rPr lang="fr" sz="1000" b="1"/>
              <a:t> </a:t>
            </a:r>
            <a:r>
              <a:rPr lang="fr" sz="1000" b="1" dirty="0"/>
              <a:t>FT</a:t>
            </a: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a:p>
            <a:pPr marL="0" lvl="0" indent="0" algn="l" rtl="0">
              <a:spcBef>
                <a:spcPts val="0"/>
              </a:spcBef>
              <a:spcAft>
                <a:spcPts val="0"/>
              </a:spcAft>
              <a:buNone/>
            </a:pPr>
            <a:endParaRPr sz="1000" b="1"/>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79" name="Google Shape;179;p21"/>
          <p:cNvGraphicFramePr/>
          <p:nvPr>
            <p:extLst>
              <p:ext uri="{D42A27DB-BD31-4B8C-83A1-F6EECF244321}">
                <p14:modId xmlns:p14="http://schemas.microsoft.com/office/powerpoint/2010/main" xmlns="" val="3535837925"/>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a:t>SRNTGT050 - Murmansk Oil&amp; Fuel Storage</a:t>
                      </a:r>
                      <a:endParaRPr lang="hu-HU" sz="2000" b="1"/>
                    </a:p>
                    <a:p>
                      <a:pPr marL="0" lvl="0" indent="0" algn="l" rtl="0">
                        <a:spcBef>
                          <a:spcPts val="0"/>
                        </a:spcBef>
                        <a:spcAft>
                          <a:spcPts val="0"/>
                        </a:spcAft>
                        <a:buNone/>
                      </a:pPr>
                      <a:r>
                        <a:rPr lang="fr" sz="2000" b="1"/>
                        <a:t>WEAPONEERING </a:t>
                      </a:r>
                      <a:r>
                        <a:rPr lang="fr" sz="2000" b="1" dirty="0"/>
                        <a:t>OPTIONS</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a:t>
                      </a:r>
                      <a:r>
                        <a:rPr lang="nb-NO" sz="1500" b="1"/>
                        <a:t>: SRNTGT050   CATCODE: 7</a:t>
                      </a:r>
                      <a:endParaRPr lang="nb-NO" sz="1500" b="1" dirty="0"/>
                    </a:p>
                    <a:p>
                      <a:pPr marL="0" lvl="0" indent="0" algn="l" rtl="0">
                        <a:spcBef>
                          <a:spcPts val="0"/>
                        </a:spcBef>
                        <a:spcAft>
                          <a:spcPts val="0"/>
                        </a:spcAft>
                        <a:buNone/>
                      </a:pPr>
                      <a:r>
                        <a:rPr lang="pt-BR" sz="1500" b="1"/>
                        <a:t>MIDB GEO: [N 68 55.972] [E033 03.240]</a:t>
                      </a:r>
                    </a:p>
                    <a:p>
                      <a:pPr marL="0" lvl="0" indent="0" algn="l" rtl="0">
                        <a:spcBef>
                          <a:spcPts val="0"/>
                        </a:spcBef>
                        <a:spcAft>
                          <a:spcPts val="0"/>
                        </a:spcAft>
                        <a:buNone/>
                      </a:pPr>
                      <a:r>
                        <a:rPr lang="nb-NO" sz="1500" b="1"/>
                        <a:t>ICOD</a:t>
                      </a:r>
                      <a:r>
                        <a:rPr lang="nb-NO" sz="1500" b="1" dirty="0"/>
                        <a:t>: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180" name="Google Shape;180;p21"/>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81" name="Google Shape;181;p21"/>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182" name="Google Shape;182;p21"/>
          <p:cNvGraphicFramePr/>
          <p:nvPr>
            <p:extLst>
              <p:ext uri="{D42A27DB-BD31-4B8C-83A1-F6EECF244321}">
                <p14:modId xmlns:p14="http://schemas.microsoft.com/office/powerpoint/2010/main" xmlns="" val="3963403995"/>
              </p:ext>
            </p:extLst>
          </p:nvPr>
        </p:nvGraphicFramePr>
        <p:xfrm>
          <a:off x="-25" y="2586435"/>
          <a:ext cx="15119950" cy="7595106"/>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xmlns="" val="20000"/>
                    </a:ext>
                  </a:extLst>
                </a:gridCol>
                <a:gridCol w="4072450">
                  <a:extLst>
                    <a:ext uri="{9D8B030D-6E8A-4147-A177-3AD203B41FA5}">
                      <a16:colId xmlns:a16="http://schemas.microsoft.com/office/drawing/2014/main" xmlns="" val="20001"/>
                    </a:ext>
                  </a:extLst>
                </a:gridCol>
                <a:gridCol w="1533375">
                  <a:extLst>
                    <a:ext uri="{9D8B030D-6E8A-4147-A177-3AD203B41FA5}">
                      <a16:colId xmlns:a16="http://schemas.microsoft.com/office/drawing/2014/main" xmlns="" val="20002"/>
                    </a:ext>
                  </a:extLst>
                </a:gridCol>
                <a:gridCol w="1533375">
                  <a:extLst>
                    <a:ext uri="{9D8B030D-6E8A-4147-A177-3AD203B41FA5}">
                      <a16:colId xmlns:a16="http://schemas.microsoft.com/office/drawing/2014/main" xmlns="" val="20003"/>
                    </a:ext>
                  </a:extLst>
                </a:gridCol>
                <a:gridCol w="1533375">
                  <a:extLst>
                    <a:ext uri="{9D8B030D-6E8A-4147-A177-3AD203B41FA5}">
                      <a16:colId xmlns:a16="http://schemas.microsoft.com/office/drawing/2014/main" xmlns="" val="20004"/>
                    </a:ext>
                  </a:extLst>
                </a:gridCol>
                <a:gridCol w="2979300">
                  <a:extLst>
                    <a:ext uri="{9D8B030D-6E8A-4147-A177-3AD203B41FA5}">
                      <a16:colId xmlns:a16="http://schemas.microsoft.com/office/drawing/2014/main" xmlns="" val="20005"/>
                    </a:ext>
                  </a:extLst>
                </a:gridCol>
                <a:gridCol w="1080000">
                  <a:extLst>
                    <a:ext uri="{9D8B030D-6E8A-4147-A177-3AD203B41FA5}">
                      <a16:colId xmlns:a16="http://schemas.microsoft.com/office/drawing/2014/main" xmlns="" val="20006"/>
                    </a:ext>
                  </a:extLst>
                </a:gridCol>
                <a:gridCol w="1080000">
                  <a:extLst>
                    <a:ext uri="{9D8B030D-6E8A-4147-A177-3AD203B41FA5}">
                      <a16:colId xmlns:a16="http://schemas.microsoft.com/office/drawing/2014/main" xmlns="" val="20007"/>
                    </a:ext>
                  </a:extLst>
                </a:gridCol>
              </a:tblGrid>
              <a:tr h="304800">
                <a:tc>
                  <a:txBody>
                    <a:bodyPr/>
                    <a:lstStyle/>
                    <a:p>
                      <a:pPr marL="0" lvl="0" indent="0" algn="ctr" rtl="0">
                        <a:lnSpc>
                          <a:spcPct val="115000"/>
                        </a:lnSpc>
                        <a:spcBef>
                          <a:spcPts val="0"/>
                        </a:spcBef>
                        <a:spcAft>
                          <a:spcPts val="0"/>
                        </a:spcAft>
                        <a:buNone/>
                      </a:pPr>
                      <a:r>
                        <a:rPr lang="fr" sz="1600" b="1" dirty="0">
                          <a:solidFill>
                            <a:schemeClr val="lt1"/>
                          </a:solidFill>
                        </a:rPr>
                        <a:t>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304800">
                <a:tc>
                  <a:txBody>
                    <a:bodyPr/>
                    <a:lstStyle/>
                    <a:p>
                      <a:pPr marL="0" lvl="0" indent="0" algn="ctr" rtl="0">
                        <a:spcBef>
                          <a:spcPts val="0"/>
                        </a:spcBef>
                        <a:spcAft>
                          <a:spcPts val="0"/>
                        </a:spcAft>
                        <a:buClr>
                          <a:schemeClr val="dk1"/>
                        </a:buClr>
                        <a:buSzPts val="1100"/>
                        <a:buFont typeface="Arial"/>
                        <a:buNone/>
                      </a:pPr>
                      <a:r>
                        <a:rPr lang="hu-HU"/>
                        <a:t>A</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304800">
                <a:tc>
                  <a:txBody>
                    <a:bodyPr/>
                    <a:lstStyle/>
                    <a:p>
                      <a:pPr marL="0" lvl="0" indent="0" algn="ctr" rtl="0">
                        <a:spcBef>
                          <a:spcPts val="0"/>
                        </a:spcBef>
                        <a:spcAft>
                          <a:spcPts val="0"/>
                        </a:spcAft>
                        <a:buNone/>
                      </a:pPr>
                      <a:r>
                        <a:rPr lang="hu-HU"/>
                        <a:t>B</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304800">
                <a:tc>
                  <a:txBody>
                    <a:bodyPr/>
                    <a:lstStyle/>
                    <a:p>
                      <a:pPr marL="0" lvl="0" indent="0" algn="ctr" rtl="0">
                        <a:spcBef>
                          <a:spcPts val="0"/>
                        </a:spcBef>
                        <a:spcAft>
                          <a:spcPts val="0"/>
                        </a:spcAft>
                        <a:buNone/>
                      </a:pPr>
                      <a:r>
                        <a:rPr lang="hu-HU"/>
                        <a:t>C</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304800">
                <a:tc>
                  <a:txBody>
                    <a:bodyPr/>
                    <a:lstStyle/>
                    <a:p>
                      <a:pPr marL="0" lvl="0" indent="0" algn="ctr" rtl="0">
                        <a:spcBef>
                          <a:spcPts val="0"/>
                        </a:spcBef>
                        <a:spcAft>
                          <a:spcPts val="0"/>
                        </a:spcAft>
                        <a:buNone/>
                      </a:pPr>
                      <a:r>
                        <a:rPr lang="hu-HU"/>
                        <a:t>D</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304800">
                <a:tc>
                  <a:txBody>
                    <a:bodyPr/>
                    <a:lstStyle/>
                    <a:p>
                      <a:pPr marL="0" lvl="0" indent="0" algn="ctr" rtl="0">
                        <a:spcBef>
                          <a:spcPts val="0"/>
                        </a:spcBef>
                        <a:spcAft>
                          <a:spcPts val="0"/>
                        </a:spcAft>
                        <a:buNone/>
                      </a:pPr>
                      <a:r>
                        <a:rPr lang="hu-HU"/>
                        <a:t>E</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304800">
                <a:tc>
                  <a:txBody>
                    <a:bodyPr/>
                    <a:lstStyle/>
                    <a:p>
                      <a:pPr marL="0" lvl="0" indent="0" algn="ctr" rtl="0">
                        <a:spcBef>
                          <a:spcPts val="0"/>
                        </a:spcBef>
                        <a:spcAft>
                          <a:spcPts val="0"/>
                        </a:spcAft>
                        <a:buNone/>
                      </a:pPr>
                      <a:r>
                        <a:rPr lang="hu-HU"/>
                        <a:t>F</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304800">
                <a:tc>
                  <a:txBody>
                    <a:bodyPr/>
                    <a:lstStyle/>
                    <a:p>
                      <a:pPr marL="0" lvl="0" indent="0" algn="ctr" rtl="0">
                        <a:spcBef>
                          <a:spcPts val="0"/>
                        </a:spcBef>
                        <a:spcAft>
                          <a:spcPts val="0"/>
                        </a:spcAft>
                        <a:buNone/>
                      </a:pPr>
                      <a:r>
                        <a:rPr lang="hu-HU"/>
                        <a:t>G</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304800">
                <a:tc>
                  <a:txBody>
                    <a:bodyPr/>
                    <a:lstStyle/>
                    <a:p>
                      <a:pPr marL="0" lvl="0" indent="0" algn="ctr" rtl="0">
                        <a:spcBef>
                          <a:spcPts val="0"/>
                        </a:spcBef>
                        <a:spcAft>
                          <a:spcPts val="0"/>
                        </a:spcAft>
                        <a:buNone/>
                      </a:pPr>
                      <a:r>
                        <a:rPr lang="hu-HU"/>
                        <a:t>H</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304800">
                <a:tc>
                  <a:txBody>
                    <a:bodyPr/>
                    <a:lstStyle/>
                    <a:p>
                      <a:pPr marL="0" lvl="0" indent="0" algn="ctr" rtl="0">
                        <a:spcBef>
                          <a:spcPts val="0"/>
                        </a:spcBef>
                        <a:spcAft>
                          <a:spcPts val="0"/>
                        </a:spcAft>
                        <a:buNone/>
                      </a:pPr>
                      <a:r>
                        <a:rPr lang="hu-HU"/>
                        <a:t>I</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304800">
                <a:tc>
                  <a:txBody>
                    <a:bodyPr/>
                    <a:lstStyle/>
                    <a:p>
                      <a:pPr marL="0" lvl="0" indent="0" algn="ctr" rtl="0">
                        <a:spcBef>
                          <a:spcPts val="0"/>
                        </a:spcBef>
                        <a:spcAft>
                          <a:spcPts val="0"/>
                        </a:spcAft>
                        <a:buNone/>
                      </a:pPr>
                      <a:r>
                        <a:rPr lang="hu-HU"/>
                        <a:t>J</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304800">
                <a:tc>
                  <a:txBody>
                    <a:bodyPr/>
                    <a:lstStyle/>
                    <a:p>
                      <a:pPr marL="0" lvl="0" indent="0" algn="ctr" rtl="0">
                        <a:spcBef>
                          <a:spcPts val="0"/>
                        </a:spcBef>
                        <a:spcAft>
                          <a:spcPts val="0"/>
                        </a:spcAft>
                        <a:buNone/>
                      </a:pPr>
                      <a:r>
                        <a:rPr lang="hu-HU"/>
                        <a:t>K</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304800">
                <a:tc>
                  <a:txBody>
                    <a:bodyPr/>
                    <a:lstStyle/>
                    <a:p>
                      <a:pPr marL="0" lvl="0" indent="0" algn="ctr" rtl="0">
                        <a:spcBef>
                          <a:spcPts val="0"/>
                        </a:spcBef>
                        <a:spcAft>
                          <a:spcPts val="0"/>
                        </a:spcAft>
                        <a:buNone/>
                      </a:pPr>
                      <a:r>
                        <a:rPr lang="hu-HU"/>
                        <a:t>L</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304800">
                <a:tc>
                  <a:txBody>
                    <a:bodyPr/>
                    <a:lstStyle/>
                    <a:p>
                      <a:pPr marL="0" lvl="0" indent="0" algn="ctr" rtl="0">
                        <a:spcBef>
                          <a:spcPts val="0"/>
                        </a:spcBef>
                        <a:spcAft>
                          <a:spcPts val="0"/>
                        </a:spcAft>
                        <a:buNone/>
                      </a:pPr>
                      <a:r>
                        <a:rPr lang="hu-HU"/>
                        <a:t>M</a:t>
                      </a: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t>OIL STORAGE</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hu-HU">
                          <a:solidFill>
                            <a:schemeClr val="dk1"/>
                          </a:solidFill>
                        </a:rPr>
                        <a:t>CAT2</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1000</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hu-HU"/>
                        <a:t>45</a:t>
                      </a:r>
                      <a:r>
                        <a:rPr lang="en-GB"/>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1" name="Rektangel 10"/>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ktangel 11">
            <a:extLst>
              <a:ext uri="{FF2B5EF4-FFF2-40B4-BE49-F238E27FC236}">
                <a16:creationId xmlns:a16="http://schemas.microsoft.com/office/drawing/2014/main" xmlns="" id="{67FB5F7C-4B82-80BC-0C43-95924EFB6BAB}"/>
              </a:ext>
            </a:extLst>
          </p:cNvPr>
          <p:cNvSpPr/>
          <p:nvPr/>
        </p:nvSpPr>
        <p:spPr>
          <a:xfrm>
            <a:off x="10314979" y="858095"/>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graphicFrame>
        <p:nvGraphicFramePr>
          <p:cNvPr id="188" name="Google Shape;188;p22"/>
          <p:cNvGraphicFramePr/>
          <p:nvPr>
            <p:extLst>
              <p:ext uri="{D42A27DB-BD31-4B8C-83A1-F6EECF244321}">
                <p14:modId xmlns:p14="http://schemas.microsoft.com/office/powerpoint/2010/main" xmlns="" val="960731765"/>
              </p:ext>
            </p:extLst>
          </p:nvPr>
        </p:nvGraphicFramePr>
        <p:xfrm>
          <a:off x="0" y="0"/>
          <a:ext cx="15120000" cy="10755900"/>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28550">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nb-NO" sz="2000" b="1"/>
                        <a:t>SRNTGT050 - Murmansk Oil&amp; Fuel Storage</a:t>
                      </a:r>
                      <a:endParaRPr lang="hu-HU" sz="2000" b="1"/>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 sz="2000" b="1"/>
                        <a:t>COLLATERAL </a:t>
                      </a:r>
                      <a:r>
                        <a:rPr lang="fr" sz="2000" b="1" dirty="0"/>
                        <a:t>DAMAGE ESTIMATION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14600">
                <a:tc vMerge="1">
                  <a:txBody>
                    <a:bodyPr/>
                    <a:lstStyle/>
                    <a:p>
                      <a:endParaRPr lang="nb-NO"/>
                    </a:p>
                  </a:txBody>
                  <a:tcPr/>
                </a:tc>
                <a:tc>
                  <a:txBody>
                    <a:bodyPr/>
                    <a:lstStyle/>
                    <a:p>
                      <a:pPr marL="0" lvl="0" indent="0" algn="l" rtl="0">
                        <a:spcBef>
                          <a:spcPts val="0"/>
                        </a:spcBef>
                        <a:spcAft>
                          <a:spcPts val="0"/>
                        </a:spcAft>
                        <a:buNone/>
                      </a:pPr>
                      <a:r>
                        <a:rPr lang="nb-NO" sz="1500" b="1" dirty="0"/>
                        <a:t>BE</a:t>
                      </a:r>
                      <a:r>
                        <a:rPr lang="nb-NO" sz="1500" b="1"/>
                        <a:t>: SRNTGT050   CATCODE: 7</a:t>
                      </a:r>
                      <a:endParaRPr lang="nb-NO" sz="1500" b="1" dirty="0"/>
                    </a:p>
                    <a:p>
                      <a:pPr marL="0" lvl="0" indent="0" algn="l" rtl="0">
                        <a:spcBef>
                          <a:spcPts val="0"/>
                        </a:spcBef>
                        <a:spcAft>
                          <a:spcPts val="0"/>
                        </a:spcAft>
                        <a:buNone/>
                      </a:pPr>
                      <a:r>
                        <a:rPr lang="pt-BR" sz="1500" b="1"/>
                        <a:t>MIDB GEO: [N 68 55.972] [E033 03.240]</a:t>
                      </a:r>
                    </a:p>
                    <a:p>
                      <a:pPr marL="0" lvl="0" indent="0" algn="l" rtl="0">
                        <a:spcBef>
                          <a:spcPts val="0"/>
                        </a:spcBef>
                        <a:spcAft>
                          <a:spcPts val="0"/>
                        </a:spcAft>
                        <a:buNone/>
                      </a:pPr>
                      <a:r>
                        <a:rPr lang="nb-NO" sz="1500" b="1"/>
                        <a:t>ICOD</a:t>
                      </a:r>
                      <a:r>
                        <a:rPr lang="nb-NO" sz="1500" b="1" dirty="0"/>
                        <a:t>: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848850">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89" name="Google Shape;189;p22"/>
          <p:cNvGrpSpPr/>
          <p:nvPr/>
        </p:nvGrpSpPr>
        <p:grpSpPr>
          <a:xfrm>
            <a:off x="13999925" y="2400964"/>
            <a:ext cx="519600" cy="1236436"/>
            <a:chOff x="4246325" y="4458364"/>
            <a:chExt cx="519600" cy="1236436"/>
          </a:xfrm>
        </p:grpSpPr>
        <p:cxnSp>
          <p:nvCxnSpPr>
            <p:cNvPr id="190" name="Google Shape;190;p22"/>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191" name="Google Shape;191;p22"/>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grpSp>
        <p:nvGrpSpPr>
          <p:cNvPr id="192" name="Google Shape;192;p22"/>
          <p:cNvGrpSpPr/>
          <p:nvPr/>
        </p:nvGrpSpPr>
        <p:grpSpPr>
          <a:xfrm>
            <a:off x="1820941" y="4661107"/>
            <a:ext cx="1631384" cy="422850"/>
            <a:chOff x="3945100" y="6965375"/>
            <a:chExt cx="1619400" cy="422850"/>
          </a:xfrm>
        </p:grpSpPr>
        <p:sp>
          <p:nvSpPr>
            <p:cNvPr id="193" name="Google Shape;193;p22"/>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X</a:t>
              </a:r>
              <a:endParaRPr b="1">
                <a:solidFill>
                  <a:schemeClr val="dk1"/>
                </a:solidFill>
              </a:endParaRPr>
            </a:p>
          </p:txBody>
        </p:sp>
        <p:cxnSp>
          <p:nvCxnSpPr>
            <p:cNvPr id="194" name="Google Shape;194;p22"/>
            <p:cNvCxnSpPr/>
            <p:nvPr/>
          </p:nvCxnSpPr>
          <p:spPr>
            <a:xfrm>
              <a:off x="4837600" y="7107425"/>
              <a:ext cx="726900" cy="280800"/>
            </a:xfrm>
            <a:prstGeom prst="straightConnector1">
              <a:avLst/>
            </a:prstGeom>
            <a:noFill/>
            <a:ln w="19050" cap="flat" cmpd="sng">
              <a:solidFill>
                <a:srgbClr val="000000"/>
              </a:solidFill>
              <a:prstDash val="solid"/>
              <a:round/>
              <a:headEnd type="none" w="med" len="med"/>
              <a:tailEnd type="none" w="med" len="med"/>
            </a:ln>
          </p:spPr>
        </p:cxnSp>
      </p:grpSp>
      <p:grpSp>
        <p:nvGrpSpPr>
          <p:cNvPr id="195" name="Google Shape;195;p22"/>
          <p:cNvGrpSpPr/>
          <p:nvPr/>
        </p:nvGrpSpPr>
        <p:grpSpPr>
          <a:xfrm>
            <a:off x="2077950" y="8366507"/>
            <a:ext cx="4125290" cy="613106"/>
            <a:chOff x="2077950" y="8366507"/>
            <a:chExt cx="4125290" cy="613106"/>
          </a:xfrm>
        </p:grpSpPr>
        <p:sp>
          <p:nvSpPr>
            <p:cNvPr id="196" name="Google Shape;196;p22"/>
            <p:cNvSpPr txBox="1"/>
            <p:nvPr/>
          </p:nvSpPr>
          <p:spPr>
            <a:xfrm>
              <a:off x="2077950" y="8510150"/>
              <a:ext cx="1746900" cy="46946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[NAME] [TYPE]</a:t>
              </a:r>
              <a:endParaRPr sz="1000" b="1"/>
            </a:p>
            <a:p>
              <a:pPr marL="0" lvl="0" indent="0" algn="l" rtl="0">
                <a:spcBef>
                  <a:spcPts val="0"/>
                </a:spcBef>
                <a:spcAft>
                  <a:spcPts val="0"/>
                </a:spcAft>
                <a:buNone/>
              </a:pPr>
              <a:r>
                <a:rPr lang="fr" sz="1000" b="1" dirty="0"/>
                <a:t>XX FT SW FROM DPI X</a:t>
              </a:r>
              <a:endParaRPr sz="1000" b="1"/>
            </a:p>
          </p:txBody>
        </p:sp>
        <p:cxnSp>
          <p:nvCxnSpPr>
            <p:cNvPr id="197" name="Google Shape;197;p22"/>
            <p:cNvCxnSpPr>
              <a:stCxn id="196" idx="3"/>
              <a:endCxn id="198" idx="1"/>
            </p:cNvCxnSpPr>
            <p:nvPr/>
          </p:nvCxnSpPr>
          <p:spPr>
            <a:xfrm flipV="1">
              <a:off x="3824850" y="8664072"/>
              <a:ext cx="1799097" cy="80810"/>
            </a:xfrm>
            <a:prstGeom prst="straightConnector1">
              <a:avLst/>
            </a:prstGeom>
            <a:noFill/>
            <a:ln w="19050" cap="flat" cmpd="sng">
              <a:solidFill>
                <a:srgbClr val="000000"/>
              </a:solidFill>
              <a:prstDash val="solid"/>
              <a:round/>
              <a:headEnd type="none" w="med" len="med"/>
              <a:tailEnd type="none" w="med" len="med"/>
            </a:ln>
          </p:spPr>
        </p:cxnSp>
        <p:sp>
          <p:nvSpPr>
            <p:cNvPr id="198" name="Google Shape;198;p22"/>
            <p:cNvSpPr/>
            <p:nvPr/>
          </p:nvSpPr>
          <p:spPr>
            <a:xfrm rot="-1453820">
              <a:off x="5597254" y="8366507"/>
              <a:ext cx="605986" cy="34643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204" name="Google Shape;204;p22"/>
          <p:cNvSpPr txBox="1"/>
          <p:nvPr/>
        </p:nvSpPr>
        <p:spPr>
          <a:xfrm>
            <a:off x="3186600" y="10141525"/>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[CDE]</a:t>
            </a:r>
            <a:endParaRPr b="1"/>
          </a:p>
        </p:txBody>
      </p:sp>
      <p:sp>
        <p:nvSpPr>
          <p:cNvPr id="205" name="Google Shape;205;p22"/>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06" name="Google Shape;206;p22"/>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grpSp>
        <p:nvGrpSpPr>
          <p:cNvPr id="29" name="Gruppe 28"/>
          <p:cNvGrpSpPr/>
          <p:nvPr/>
        </p:nvGrpSpPr>
        <p:grpSpPr>
          <a:xfrm>
            <a:off x="5312270" y="3375499"/>
            <a:ext cx="3903649" cy="3559557"/>
            <a:chOff x="6021186" y="4824155"/>
            <a:chExt cx="5955591" cy="5804504"/>
          </a:xfrm>
        </p:grpSpPr>
        <p:sp>
          <p:nvSpPr>
            <p:cNvPr id="27" name="Google Shape;202;p22"/>
            <p:cNvSpPr/>
            <p:nvPr/>
          </p:nvSpPr>
          <p:spPr>
            <a:xfrm>
              <a:off x="6021186" y="4824155"/>
              <a:ext cx="5955591" cy="5804504"/>
            </a:xfrm>
            <a:prstGeom prst="ellipse">
              <a:avLst/>
            </a:prstGeom>
            <a:no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 name="Ellipse 25"/>
            <p:cNvSpPr/>
            <p:nvPr/>
          </p:nvSpPr>
          <p:spPr>
            <a:xfrm>
              <a:off x="8957439" y="7681340"/>
              <a:ext cx="73027" cy="7151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Google Shape;200;p22"/>
          <p:cNvSpPr txBox="1"/>
          <p:nvPr/>
        </p:nvSpPr>
        <p:spPr>
          <a:xfrm>
            <a:off x="9069844" y="2650533"/>
            <a:ext cx="2033921" cy="262097"/>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a:t>CER XXXM / XXXft</a:t>
            </a:r>
            <a:endParaRPr sz="1000" b="1"/>
          </a:p>
        </p:txBody>
      </p:sp>
      <p:cxnSp>
        <p:nvCxnSpPr>
          <p:cNvPr id="31" name="Google Shape;194;p22"/>
          <p:cNvCxnSpPr>
            <a:stCxn id="30" idx="2"/>
            <a:endCxn id="27" idx="7"/>
          </p:cNvCxnSpPr>
          <p:nvPr/>
        </p:nvCxnSpPr>
        <p:spPr>
          <a:xfrm rot="5400000">
            <a:off x="8873447" y="2683426"/>
            <a:ext cx="984154" cy="1442563"/>
          </a:xfrm>
          <a:prstGeom prst="straightConnector1">
            <a:avLst/>
          </a:prstGeom>
          <a:noFill/>
          <a:ln w="19050" cap="flat" cmpd="sng">
            <a:solidFill>
              <a:srgbClr val="000000"/>
            </a:solidFill>
            <a:prstDash val="solid"/>
            <a:round/>
            <a:headEnd type="none" w="med" len="med"/>
            <a:tailEnd type="none" w="med" len="med"/>
          </a:ln>
        </p:spPr>
      </p:cxnSp>
      <p:graphicFrame>
        <p:nvGraphicFramePr>
          <p:cNvPr id="36" name="Tabell 35"/>
          <p:cNvGraphicFramePr>
            <a:graphicFrameLocks noGrp="1"/>
          </p:cNvGraphicFramePr>
          <p:nvPr/>
        </p:nvGraphicFramePr>
        <p:xfrm>
          <a:off x="15380413" y="3557998"/>
          <a:ext cx="1972639" cy="2966720"/>
        </p:xfrm>
        <a:graphic>
          <a:graphicData uri="http://schemas.openxmlformats.org/drawingml/2006/table">
            <a:tbl>
              <a:tblPr firstRow="1" bandRow="1">
                <a:tableStyleId>{AE7EAA58-4EDA-4114-B047-75ABB572CC32}</a:tableStyleId>
              </a:tblPr>
              <a:tblGrid>
                <a:gridCol w="858679">
                  <a:extLst>
                    <a:ext uri="{9D8B030D-6E8A-4147-A177-3AD203B41FA5}">
                      <a16:colId xmlns:a16="http://schemas.microsoft.com/office/drawing/2014/main" xmlns="" val="20000"/>
                    </a:ext>
                  </a:extLst>
                </a:gridCol>
                <a:gridCol w="1113960">
                  <a:extLst>
                    <a:ext uri="{9D8B030D-6E8A-4147-A177-3AD203B41FA5}">
                      <a16:colId xmlns:a16="http://schemas.microsoft.com/office/drawing/2014/main" xmlns="" val="20001"/>
                    </a:ext>
                  </a:extLst>
                </a:gridCol>
              </a:tblGrid>
              <a:tr h="370840">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a16="http://schemas.microsoft.com/office/drawing/2014/main" xmlns="" val="10000"/>
                  </a:ext>
                </a:extLst>
              </a:tr>
              <a:tr h="370840">
                <a:tc>
                  <a:txBody>
                    <a:bodyPr/>
                    <a:lstStyle/>
                    <a:p>
                      <a:r>
                        <a:rPr lang="en-US" dirty="0"/>
                        <a:t>50</a:t>
                      </a:r>
                    </a:p>
                  </a:txBody>
                  <a:tcPr/>
                </a:tc>
                <a:tc>
                  <a:txBody>
                    <a:bodyPr/>
                    <a:lstStyle/>
                    <a:p>
                      <a:r>
                        <a:rPr lang="en-US" dirty="0"/>
                        <a:t>165</a:t>
                      </a:r>
                    </a:p>
                  </a:txBody>
                  <a:tcPr/>
                </a:tc>
                <a:extLst>
                  <a:ext uri="{0D108BD9-81ED-4DB2-BD59-A6C34878D82A}">
                    <a16:rowId xmlns:a16="http://schemas.microsoft.com/office/drawing/2014/main" xmlns="" val="10001"/>
                  </a:ext>
                </a:extLst>
              </a:tr>
              <a:tr h="370840">
                <a:tc>
                  <a:txBody>
                    <a:bodyPr/>
                    <a:lstStyle/>
                    <a:p>
                      <a:r>
                        <a:rPr lang="en-US" dirty="0"/>
                        <a:t>75</a:t>
                      </a:r>
                    </a:p>
                  </a:txBody>
                  <a:tcPr/>
                </a:tc>
                <a:tc>
                  <a:txBody>
                    <a:bodyPr/>
                    <a:lstStyle/>
                    <a:p>
                      <a:r>
                        <a:rPr lang="en-US" dirty="0"/>
                        <a:t>246</a:t>
                      </a:r>
                    </a:p>
                  </a:txBody>
                  <a:tcPr/>
                </a:tc>
                <a:extLst>
                  <a:ext uri="{0D108BD9-81ED-4DB2-BD59-A6C34878D82A}">
                    <a16:rowId xmlns:a16="http://schemas.microsoft.com/office/drawing/2014/main" xmlns=""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a16="http://schemas.microsoft.com/office/drawing/2014/main" xmlns=""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a16="http://schemas.microsoft.com/office/drawing/2014/main" xmlns=""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a16="http://schemas.microsoft.com/office/drawing/2014/main" xmlns=""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a16="http://schemas.microsoft.com/office/drawing/2014/main" xmlns=""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a16="http://schemas.microsoft.com/office/drawing/2014/main" xmlns="" val="10007"/>
                  </a:ext>
                </a:extLst>
              </a:tr>
            </a:tbl>
          </a:graphicData>
        </a:graphic>
      </p:graphicFrame>
      <p:pic>
        <p:nvPicPr>
          <p:cNvPr id="37"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cxnSp>
        <p:nvCxnSpPr>
          <p:cNvPr id="38" name="Google Shape;65;p14"/>
          <p:cNvCxnSpPr/>
          <p:nvPr/>
        </p:nvCxnSpPr>
        <p:spPr>
          <a:xfrm rot="10800000">
            <a:off x="15909206" y="1772528"/>
            <a:ext cx="17400" cy="1080000"/>
          </a:xfrm>
          <a:prstGeom prst="straightConnector1">
            <a:avLst/>
          </a:prstGeom>
          <a:noFill/>
          <a:ln w="38100" cap="flat" cmpd="sng">
            <a:solidFill>
              <a:schemeClr val="bg1"/>
            </a:solidFill>
            <a:prstDash val="solid"/>
            <a:round/>
            <a:headEnd type="none" w="med" len="med"/>
            <a:tailEnd type="triangle" w="med" len="med"/>
          </a:ln>
        </p:spPr>
      </p:cxnSp>
      <p:sp>
        <p:nvSpPr>
          <p:cNvPr id="39" name="Google Shape;66;p14"/>
          <p:cNvSpPr txBox="1"/>
          <p:nvPr/>
        </p:nvSpPr>
        <p:spPr>
          <a:xfrm>
            <a:off x="15926606" y="2362464"/>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dirty="0">
                <a:solidFill>
                  <a:schemeClr val="bg1"/>
                </a:solidFill>
              </a:rPr>
              <a:t>N</a:t>
            </a:r>
            <a:endParaRPr sz="3000" b="1">
              <a:solidFill>
                <a:schemeClr val="bg1"/>
              </a:solidFill>
            </a:endParaRPr>
          </a:p>
        </p:txBody>
      </p:sp>
      <p:sp>
        <p:nvSpPr>
          <p:cNvPr id="40" name="Rektangel 3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 name="Gruppe 40"/>
          <p:cNvGrpSpPr/>
          <p:nvPr/>
        </p:nvGrpSpPr>
        <p:grpSpPr>
          <a:xfrm>
            <a:off x="-4080023" y="3486802"/>
            <a:ext cx="3903649" cy="3559557"/>
            <a:chOff x="6021186" y="4824155"/>
            <a:chExt cx="5955591" cy="5804504"/>
          </a:xfrm>
        </p:grpSpPr>
        <p:sp>
          <p:nvSpPr>
            <p:cNvPr id="42" name="Google Shape;202;p22"/>
            <p:cNvSpPr/>
            <p:nvPr/>
          </p:nvSpPr>
          <p:spPr>
            <a:xfrm>
              <a:off x="6021186" y="4824155"/>
              <a:ext cx="5955591" cy="5804504"/>
            </a:xfrm>
            <a:prstGeom prst="ellipse">
              <a:avLst/>
            </a:prstGeom>
            <a:noFill/>
            <a:ln w="1905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3" name="Ellipse 42"/>
            <p:cNvSpPr/>
            <p:nvPr/>
          </p:nvSpPr>
          <p:spPr>
            <a:xfrm>
              <a:off x="8957439" y="7681340"/>
              <a:ext cx="73027" cy="7151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églalap 2">
            <a:extLst>
              <a:ext uri="{FF2B5EF4-FFF2-40B4-BE49-F238E27FC236}">
                <a16:creationId xmlns:a16="http://schemas.microsoft.com/office/drawing/2014/main" xmlns="" id="{059B5B74-8787-0F68-47A8-B75E60FF796E}"/>
              </a:ext>
            </a:extLst>
          </p:cNvPr>
          <p:cNvSpPr/>
          <p:nvPr/>
        </p:nvSpPr>
        <p:spPr>
          <a:xfrm>
            <a:off x="582804" y="2559437"/>
            <a:ext cx="12575715" cy="7287948"/>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hu-HU"/>
              <a:t>NO COLLATERAL ISSUES</a:t>
            </a:r>
          </a:p>
          <a:p>
            <a:pPr algn="ctr"/>
            <a:endParaRPr lang="hu-HU"/>
          </a:p>
          <a:p>
            <a:pPr algn="ctr"/>
            <a:r>
              <a:rPr lang="hu-HU"/>
              <a:t>ALL WARHEADS ARE MINIMUMS, CAN BE LARGER PER AVAIL.</a:t>
            </a:r>
          </a:p>
        </p:txBody>
      </p:sp>
      <p:sp>
        <p:nvSpPr>
          <p:cNvPr id="4" name="Rektangel 11">
            <a:extLst>
              <a:ext uri="{FF2B5EF4-FFF2-40B4-BE49-F238E27FC236}">
                <a16:creationId xmlns:a16="http://schemas.microsoft.com/office/drawing/2014/main" xmlns="" id="{6C23B66A-DF70-C1AF-589E-E41E66CA91C1}"/>
              </a:ext>
            </a:extLst>
          </p:cNvPr>
          <p:cNvSpPr/>
          <p:nvPr/>
        </p:nvSpPr>
        <p:spPr>
          <a:xfrm>
            <a:off x="10314979" y="858095"/>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pic>
        <p:nvPicPr>
          <p:cNvPr id="4" name="Kép 3">
            <a:extLst>
              <a:ext uri="{FF2B5EF4-FFF2-40B4-BE49-F238E27FC236}">
                <a16:creationId xmlns:a16="http://schemas.microsoft.com/office/drawing/2014/main" xmlns="" id="{83AD22BF-D75F-6C46-0AC0-5C7F70FA7751}"/>
              </a:ext>
            </a:extLst>
          </p:cNvPr>
          <p:cNvPicPr>
            <a:picLocks noChangeAspect="1"/>
          </p:cNvPicPr>
          <p:nvPr/>
        </p:nvPicPr>
        <p:blipFill>
          <a:blip r:embed="rId3">
            <a:grayscl/>
            <a:extLst>
              <a:ext uri="{BEBA8EAE-BF5A-486C-A8C5-ECC9F3942E4B}">
                <a14:imgProps xmlns:a14="http://schemas.microsoft.com/office/drawing/2010/main" xmlns="">
                  <a14:imgLayer r:embed="rId4">
                    <a14:imgEffect>
                      <a14:brightnessContrast bright="-20000" contrast="70000"/>
                    </a14:imgEffect>
                  </a14:imgLayer>
                </a14:imgProps>
              </a:ext>
            </a:extLst>
          </a:blip>
          <a:stretch>
            <a:fillRect/>
          </a:stretch>
        </p:blipFill>
        <p:spPr>
          <a:xfrm>
            <a:off x="7699616" y="1888331"/>
            <a:ext cx="7419734" cy="4173600"/>
          </a:xfrm>
          <a:prstGeom prst="rect">
            <a:avLst/>
          </a:prstGeom>
        </p:spPr>
      </p:pic>
      <p:graphicFrame>
        <p:nvGraphicFramePr>
          <p:cNvPr id="256" name="Google Shape;256;p26"/>
          <p:cNvGraphicFramePr/>
          <p:nvPr>
            <p:extLst>
              <p:ext uri="{D42A27DB-BD31-4B8C-83A1-F6EECF244321}">
                <p14:modId xmlns:p14="http://schemas.microsoft.com/office/powerpoint/2010/main" xmlns="" val="1607151689"/>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hu-HU" sz="2000" b="1"/>
                        <a:t>SRNTGT050 - Murmansk Oil&amp; Fuel Storage</a:t>
                      </a:r>
                    </a:p>
                    <a:p>
                      <a:pPr marL="0" lvl="0" indent="0" algn="l" rtl="0">
                        <a:spcBef>
                          <a:spcPts val="0"/>
                        </a:spcBef>
                        <a:spcAft>
                          <a:spcPts val="0"/>
                        </a:spcAft>
                        <a:buNone/>
                      </a:pPr>
                      <a:r>
                        <a:rPr lang="fr" sz="2000" b="1"/>
                        <a:t>BATTLE </a:t>
                      </a:r>
                      <a:r>
                        <a:rPr lang="fr" sz="2000" b="1" dirty="0"/>
                        <a:t>DAMAGE ASSESSMENT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a:t>
                      </a:r>
                      <a:r>
                        <a:rPr lang="nb-NO" sz="1500" b="1"/>
                        <a:t>: SRNTGT050   CATCODE: 7</a:t>
                      </a:r>
                      <a:endParaRPr lang="nb-NO" sz="1500" b="1" dirty="0"/>
                    </a:p>
                    <a:p>
                      <a:pPr marL="0" lvl="0" indent="0" algn="l" rtl="0">
                        <a:spcBef>
                          <a:spcPts val="0"/>
                        </a:spcBef>
                        <a:spcAft>
                          <a:spcPts val="0"/>
                        </a:spcAft>
                        <a:buNone/>
                      </a:pPr>
                      <a:r>
                        <a:rPr lang="pt-BR" sz="1500" b="1"/>
                        <a:t>MIDB GEO: [N 68 55.972] [E033 03.240]</a:t>
                      </a:r>
                    </a:p>
                    <a:p>
                      <a:pPr marL="0" lvl="0" indent="0" algn="l" rtl="0">
                        <a:spcBef>
                          <a:spcPts val="0"/>
                        </a:spcBef>
                        <a:spcAft>
                          <a:spcPts val="0"/>
                        </a:spcAft>
                        <a:buNone/>
                      </a:pPr>
                      <a:r>
                        <a:rPr lang="nb-NO" sz="1500" b="1"/>
                        <a:t>ICOD</a:t>
                      </a:r>
                      <a:r>
                        <a:rPr lang="nb-NO" sz="1500" b="1" dirty="0"/>
                        <a:t>: 2011-XX-XX</a:t>
                      </a:r>
                      <a:r>
                        <a:rPr lang="nb-NO" sz="1500" b="1" baseline="0" dirty="0"/>
                        <a:t> </a:t>
                      </a:r>
                      <a:r>
                        <a:rPr lang="nb-NO" sz="1500" b="1" dirty="0"/>
                        <a:t>DOI: 2011-XX-XX</a:t>
                      </a:r>
                      <a:r>
                        <a:rPr lang="nb-NO" sz="1500" b="1" baseline="0" dirty="0"/>
                        <a:t>  (Or </a:t>
                      </a:r>
                      <a:r>
                        <a:rPr lang="nb-NO" sz="1500" b="1" baseline="0" dirty="0" err="1"/>
                        <a:t>reference</a:t>
                      </a:r>
                      <a:r>
                        <a:rPr lang="nb-NO" sz="1500" b="1" baseline="0" dirty="0"/>
                        <a:t> ATO Day)</a:t>
                      </a:r>
                      <a:endParaRPr lang="nb-NO"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258" name="Google Shape;258;p26"/>
          <p:cNvGrpSpPr/>
          <p:nvPr/>
        </p:nvGrpSpPr>
        <p:grpSpPr>
          <a:xfrm>
            <a:off x="207725" y="2629564"/>
            <a:ext cx="519600" cy="1236436"/>
            <a:chOff x="4246325" y="4458364"/>
            <a:chExt cx="519600" cy="1236436"/>
          </a:xfrm>
        </p:grpSpPr>
        <p:cxnSp>
          <p:nvCxnSpPr>
            <p:cNvPr id="259" name="Google Shape;259;p26"/>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260" name="Google Shape;260;p26"/>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a:solidFill>
                  <a:schemeClr val="dk1"/>
                </a:solidFill>
              </a:endParaRPr>
            </a:p>
            <a:p>
              <a:pPr marL="0" lvl="0" indent="0" algn="ctr" rtl="0">
                <a:spcBef>
                  <a:spcPts val="0"/>
                </a:spcBef>
                <a:spcAft>
                  <a:spcPts val="0"/>
                </a:spcAft>
                <a:buNone/>
              </a:pPr>
              <a:r>
                <a:rPr lang="fr" b="1">
                  <a:solidFill>
                    <a:schemeClr val="dk1"/>
                  </a:solidFill>
                </a:rPr>
                <a:t>DPI:[</a:t>
              </a:r>
              <a:r>
                <a:rPr lang="hu-HU" b="1">
                  <a:solidFill>
                    <a:schemeClr val="dk1"/>
                  </a:solidFill>
                </a:rPr>
                <a:t>SRNTGT050</a:t>
              </a:r>
              <a:r>
                <a:rPr lang="fr" b="1">
                  <a:solidFill>
                    <a:schemeClr val="dk1"/>
                  </a:solidFill>
                </a:rPr>
                <a:t>]</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a:t>BDA REMARK: [CLASSIFICATION] [DISSEMINATION]</a:t>
            </a:r>
            <a:r>
              <a:rPr lang="fr" b="1"/>
              <a:t> </a:t>
            </a:r>
            <a:r>
              <a:rPr lang="fr"/>
              <a:t>Assessment: Physical Damage/change, Collateral Damage, Functional Damage/change, Munitions Effectiveness, Reattack Recommendation, Additional/Collateral Effects</a:t>
            </a:r>
            <a:endParaRPr/>
          </a:p>
        </p:txBody>
      </p:sp>
      <p:sp>
        <p:nvSpPr>
          <p:cNvPr id="266" name="Google Shape;266;p2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17" name="Google Shape;213;p23"/>
          <p:cNvSpPr txBox="1"/>
          <p:nvPr/>
        </p:nvSpPr>
        <p:spPr>
          <a:xfrm>
            <a:off x="0" y="10087583"/>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pic>
        <p:nvPicPr>
          <p:cNvPr id="18" name="Picture 3"/>
          <p:cNvPicPr>
            <a:picLocks noChangeAspect="1" noChangeArrowheads="1"/>
          </p:cNvPicPr>
          <p:nvPr/>
        </p:nvPicPr>
        <p:blipFill>
          <a:blip r:embed="rId5"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0241" name="Picture 1" descr="D:\GIT PROJECTS\OPAT-background\Virtual Intelligence Service only logo.PNG"/>
          <p:cNvPicPr>
            <a:picLocks noChangeAspect="1" noChangeArrowheads="1"/>
          </p:cNvPicPr>
          <p:nvPr/>
        </p:nvPicPr>
        <p:blipFill>
          <a:blip r:embed="rId6"/>
          <a:srcRect/>
          <a:stretch>
            <a:fillRect/>
          </a:stretch>
        </p:blipFill>
        <p:spPr bwMode="auto">
          <a:xfrm>
            <a:off x="0" y="0"/>
            <a:ext cx="2225675" cy="1958975"/>
          </a:xfrm>
          <a:prstGeom prst="rect">
            <a:avLst/>
          </a:prstGeom>
          <a:noFill/>
        </p:spPr>
      </p:pic>
      <p:sp>
        <p:nvSpPr>
          <p:cNvPr id="20" name="Rektangel 1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Google Shape;65;p14"/>
          <p:cNvCxnSpPr/>
          <p:nvPr/>
        </p:nvCxnSpPr>
        <p:spPr>
          <a:xfrm rot="10800000">
            <a:off x="-991782" y="2471171"/>
            <a:ext cx="17400" cy="1080000"/>
          </a:xfrm>
          <a:prstGeom prst="straightConnector1">
            <a:avLst/>
          </a:prstGeom>
          <a:noFill/>
          <a:ln w="38100" cap="flat" cmpd="sng">
            <a:solidFill>
              <a:schemeClr val="bg1"/>
            </a:solidFill>
            <a:prstDash val="solid"/>
            <a:round/>
            <a:headEnd type="none" w="med" len="med"/>
            <a:tailEnd type="triangle" w="med" len="med"/>
          </a:ln>
        </p:spPr>
      </p:cxnSp>
      <p:sp>
        <p:nvSpPr>
          <p:cNvPr id="22" name="Google Shape;66;p14"/>
          <p:cNvSpPr txBox="1"/>
          <p:nvPr/>
        </p:nvSpPr>
        <p:spPr>
          <a:xfrm>
            <a:off x="-974382" y="3061107"/>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dirty="0">
                <a:solidFill>
                  <a:schemeClr val="bg1"/>
                </a:solidFill>
              </a:rPr>
              <a:t>N</a:t>
            </a:r>
            <a:endParaRPr sz="3000" b="1">
              <a:solidFill>
                <a:schemeClr val="bg1"/>
              </a:solidFill>
            </a:endParaRPr>
          </a:p>
        </p:txBody>
      </p:sp>
      <p:sp>
        <p:nvSpPr>
          <p:cNvPr id="3" name="Rektangel 11">
            <a:extLst>
              <a:ext uri="{FF2B5EF4-FFF2-40B4-BE49-F238E27FC236}">
                <a16:creationId xmlns:a16="http://schemas.microsoft.com/office/drawing/2014/main" xmlns="" id="{4E21025F-EF29-9265-BA3D-8758DAB2447B}"/>
              </a:ext>
            </a:extLst>
          </p:cNvPr>
          <p:cNvSpPr/>
          <p:nvPr/>
        </p:nvSpPr>
        <p:spPr>
          <a:xfrm>
            <a:off x="10314979" y="858095"/>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211"/>
        <p:cNvGrpSpPr/>
        <p:nvPr/>
      </p:nvGrpSpPr>
      <p:grpSpPr>
        <a:xfrm>
          <a:off x="0" y="0"/>
          <a:ext cx="0" cy="0"/>
          <a:chOff x="0" y="0"/>
          <a:chExt cx="0" cy="0"/>
        </a:xfrm>
      </p:grpSpPr>
      <p:graphicFrame>
        <p:nvGraphicFramePr>
          <p:cNvPr id="212" name="Google Shape;212;p23"/>
          <p:cNvGraphicFramePr/>
          <p:nvPr>
            <p:extLst>
              <p:ext uri="{D42A27DB-BD31-4B8C-83A1-F6EECF244321}">
                <p14:modId xmlns:p14="http://schemas.microsoft.com/office/powerpoint/2010/main" xmlns="" val="1192185110"/>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a:t>SRNTGT050 - Murmansk Oil&amp; Fuel Storage, </a:t>
                      </a:r>
                      <a:r>
                        <a:rPr lang="nb-NO" sz="2000" b="1" dirty="0"/>
                        <a:t>SRN</a:t>
                      </a:r>
                    </a:p>
                    <a:p>
                      <a:pPr marL="0" lvl="0" indent="0" algn="l" rtl="0">
                        <a:spcBef>
                          <a:spcPts val="0"/>
                        </a:spcBef>
                        <a:spcAft>
                          <a:spcPts val="0"/>
                        </a:spcAft>
                        <a:buNone/>
                      </a:pPr>
                      <a:r>
                        <a:rPr lang="fr" sz="2000" b="1" dirty="0"/>
                        <a:t>COLLATERAL DAMAGES ESTIMATION </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a:t>
                      </a:r>
                      <a:r>
                        <a:rPr lang="nb-NO" sz="1500" b="1"/>
                        <a:t>: SRNTGT050   CATCODE: 7</a:t>
                      </a:r>
                      <a:endParaRPr lang="nb-NO" sz="1500" b="1" dirty="0"/>
                    </a:p>
                    <a:p>
                      <a:pPr marL="0" lvl="0" indent="0" algn="l" rtl="0">
                        <a:spcBef>
                          <a:spcPts val="0"/>
                        </a:spcBef>
                        <a:spcAft>
                          <a:spcPts val="0"/>
                        </a:spcAft>
                        <a:buNone/>
                      </a:pPr>
                      <a:r>
                        <a:rPr lang="pt-BR" sz="1500" b="1"/>
                        <a:t>MIDB GEO: [N 68 55.972] [E033 03.240]</a:t>
                      </a:r>
                    </a:p>
                    <a:p>
                      <a:pPr marL="0" lvl="0" indent="0" algn="l" rtl="0">
                        <a:spcBef>
                          <a:spcPts val="0"/>
                        </a:spcBef>
                        <a:spcAft>
                          <a:spcPts val="0"/>
                        </a:spcAft>
                        <a:buNone/>
                      </a:pPr>
                      <a:r>
                        <a:rPr lang="nb-NO" sz="1500" b="1"/>
                        <a:t>ICOD</a:t>
                      </a:r>
                      <a:r>
                        <a:rPr lang="nb-NO" sz="1500" b="1" dirty="0"/>
                        <a:t>: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13" name="Google Shape;213;p23"/>
          <p:cNvSpPr txBox="1"/>
          <p:nvPr/>
        </p:nvSpPr>
        <p:spPr>
          <a:xfrm>
            <a:off x="0" y="10151253"/>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14" name="Google Shape;214;p23"/>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215" name="Google Shape;215;p23"/>
          <p:cNvGraphicFramePr/>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xmlns="" val="20000"/>
                    </a:ext>
                  </a:extLst>
                </a:gridCol>
                <a:gridCol w="2864850">
                  <a:extLst>
                    <a:ext uri="{9D8B030D-6E8A-4147-A177-3AD203B41FA5}">
                      <a16:colId xmlns:a16="http://schemas.microsoft.com/office/drawing/2014/main" xmlns="" val="20001"/>
                    </a:ext>
                  </a:extLst>
                </a:gridCol>
                <a:gridCol w="1228650">
                  <a:extLst>
                    <a:ext uri="{9D8B030D-6E8A-4147-A177-3AD203B41FA5}">
                      <a16:colId xmlns:a16="http://schemas.microsoft.com/office/drawing/2014/main" xmlns="" val="20002"/>
                    </a:ext>
                  </a:extLst>
                </a:gridCol>
                <a:gridCol w="2704075">
                  <a:extLst>
                    <a:ext uri="{9D8B030D-6E8A-4147-A177-3AD203B41FA5}">
                      <a16:colId xmlns:a16="http://schemas.microsoft.com/office/drawing/2014/main" xmlns="" val="20003"/>
                    </a:ext>
                  </a:extLst>
                </a:gridCol>
                <a:gridCol w="2704075">
                  <a:extLst>
                    <a:ext uri="{9D8B030D-6E8A-4147-A177-3AD203B41FA5}">
                      <a16:colId xmlns:a16="http://schemas.microsoft.com/office/drawing/2014/main" xmlns="" val="20004"/>
                    </a:ext>
                  </a:extLst>
                </a:gridCol>
                <a:gridCol w="4521725">
                  <a:extLst>
                    <a:ext uri="{9D8B030D-6E8A-4147-A177-3AD203B41FA5}">
                      <a16:colId xmlns:a16="http://schemas.microsoft.com/office/drawing/2014/main" xmlns=""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N/A</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0" name="Rektangel 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ktangel 11">
            <a:extLst>
              <a:ext uri="{FF2B5EF4-FFF2-40B4-BE49-F238E27FC236}">
                <a16:creationId xmlns:a16="http://schemas.microsoft.com/office/drawing/2014/main" xmlns="" id="{7F59B8EF-B10E-56B6-192A-98BD8C4291D9}"/>
              </a:ext>
            </a:extLst>
          </p:cNvPr>
          <p:cNvSpPr/>
          <p:nvPr/>
        </p:nvSpPr>
        <p:spPr>
          <a:xfrm>
            <a:off x="10314979" y="858095"/>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325</TotalTime>
  <Words>2894</Words>
  <Application>Microsoft Office PowerPoint</Application>
  <PresentationFormat>Egendefinert</PresentationFormat>
  <Paragraphs>697</Paragraphs>
  <Slides>21</Slides>
  <Notes>20</Notes>
  <HiddenSlides>13</HiddenSlides>
  <MMClips>0</MMClips>
  <ScaleCrop>false</ScaleCrop>
  <HeadingPairs>
    <vt:vector size="6" baseType="variant">
      <vt:variant>
        <vt:lpstr>Brukte skrifter</vt:lpstr>
      </vt:variant>
      <vt:variant>
        <vt:i4>3</vt:i4>
      </vt:variant>
      <vt:variant>
        <vt:lpstr>Tema</vt:lpstr>
      </vt:variant>
      <vt:variant>
        <vt:i4>1</vt:i4>
      </vt:variant>
      <vt:variant>
        <vt:lpstr>Lysbildetitler</vt:lpstr>
      </vt:variant>
      <vt:variant>
        <vt:i4>21</vt:i4>
      </vt:variant>
    </vt:vector>
  </HeadingPairs>
  <TitlesOfParts>
    <vt:vector size="25" baseType="lpstr">
      <vt:lpstr>Arial</vt:lpstr>
      <vt:lpstr>Calibri</vt:lpstr>
      <vt:lpstr>Times New Roman</vt:lpstr>
      <vt:lpstr>Simple Light</vt:lpstr>
      <vt:lpstr>TARGET FOLDER  SRNTGT050  Murmansk Oil&amp; Fuel Storage</vt:lpstr>
      <vt:lpstr>Lysbilde 2</vt:lpstr>
      <vt:lpstr>Lysbilde 3</vt:lpstr>
      <vt:lpstr>Lysbilde 4</vt:lpstr>
      <vt:lpstr>Lysbilde 5</vt:lpstr>
      <vt:lpstr>Lysbilde 6</vt:lpstr>
      <vt:lpstr>Lysbilde 7</vt:lpstr>
      <vt:lpstr>Lysbilde 8</vt:lpstr>
      <vt:lpstr>Lysbilde 9</vt:lpstr>
      <vt:lpstr>BAKCUP SLIDES AFTER THIS</vt:lpstr>
      <vt:lpstr>Lysbilde 11</vt:lpstr>
      <vt:lpstr>Lysbilde 12</vt:lpstr>
      <vt:lpstr>Lysbilde 13</vt:lpstr>
      <vt:lpstr>Lysbilde 14</vt:lpstr>
      <vt:lpstr>Lysbilde 15</vt:lpstr>
      <vt:lpstr>Lysbilde 16</vt:lpstr>
      <vt:lpstr>Lysbilde 17</vt:lpstr>
      <vt:lpstr>Lysbilde 18</vt:lpstr>
      <vt:lpstr>Lysbilde 19</vt:lpstr>
      <vt:lpstr>Lysbilde 20</vt:lpstr>
      <vt:lpstr>Lysbilde 21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SRNTGT050 Murmansk Oil&amp; Fuel Storage</dc:title>
  <dc:subject>SRNTGT050 Murmansk Oil&amp; Fuel Storage</dc:subject>
  <dc:creator>132nd Virtual Wing;VIS</dc:creator>
  <cp:lastModifiedBy>Frode Nakken</cp:lastModifiedBy>
  <cp:revision>67</cp:revision>
  <dcterms:modified xsi:type="dcterms:W3CDTF">2025-03-18T19:33:36Z</dcterms:modified>
</cp:coreProperties>
</file>